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Cochin"/>
        <a:ea typeface="Cochin"/>
        <a:cs typeface="Cochin"/>
        <a:sym typeface="Cochin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Cochin"/>
        <a:ea typeface="Cochin"/>
        <a:cs typeface="Cochin"/>
        <a:sym typeface="Cochin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Cochin"/>
        <a:ea typeface="Cochin"/>
        <a:cs typeface="Cochin"/>
        <a:sym typeface="Cochin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Cochin"/>
        <a:ea typeface="Cochin"/>
        <a:cs typeface="Cochin"/>
        <a:sym typeface="Cochin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Cochin"/>
        <a:ea typeface="Cochin"/>
        <a:cs typeface="Cochin"/>
        <a:sym typeface="Cochin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Cochin"/>
        <a:ea typeface="Cochin"/>
        <a:cs typeface="Cochin"/>
        <a:sym typeface="Cochin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Cochin"/>
        <a:ea typeface="Cochin"/>
        <a:cs typeface="Cochin"/>
        <a:sym typeface="Cochin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Cochin"/>
        <a:ea typeface="Cochin"/>
        <a:cs typeface="Cochin"/>
        <a:sym typeface="Cochin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Cochin"/>
        <a:ea typeface="Cochin"/>
        <a:cs typeface="Cochin"/>
        <a:sym typeface="Cochin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ochin"/>
          <a:ea typeface="Cochin"/>
          <a:cs typeface="Cochin"/>
        </a:font>
        <a:srgbClr val="515151"/>
      </a:tcTxStyle>
      <a:tcStyle>
        <a:tcBdr>
          <a:left>
            <a:ln w="12700" cap="flat">
              <a:solidFill>
                <a:srgbClr val="002951"/>
              </a:solidFill>
              <a:prstDash val="solid"/>
              <a:round/>
            </a:ln>
          </a:left>
          <a:right>
            <a:ln w="12700" cap="flat">
              <a:solidFill>
                <a:srgbClr val="002951"/>
              </a:solidFill>
              <a:prstDash val="solid"/>
              <a:round/>
            </a:ln>
          </a:right>
          <a:top>
            <a:ln w="12700" cap="flat">
              <a:solidFill>
                <a:srgbClr val="002951"/>
              </a:solidFill>
              <a:prstDash val="solid"/>
              <a:round/>
            </a:ln>
          </a:top>
          <a:bottom>
            <a:ln w="12700" cap="flat">
              <a:solidFill>
                <a:srgbClr val="002951"/>
              </a:solidFill>
              <a:prstDash val="solid"/>
              <a:round/>
            </a:ln>
          </a:bottom>
          <a:insideH>
            <a:ln w="12700" cap="flat">
              <a:solidFill>
                <a:srgbClr val="002951"/>
              </a:solidFill>
              <a:prstDash val="solid"/>
              <a:round/>
            </a:ln>
          </a:insideH>
          <a:insideV>
            <a:ln w="12700" cap="flat">
              <a:solidFill>
                <a:srgbClr val="002951"/>
              </a:solidFill>
              <a:prstDash val="solid"/>
              <a:round/>
            </a:ln>
          </a:insideV>
        </a:tcBdr>
        <a:fill>
          <a:solidFill>
            <a:srgbClr val="D2D9E6"/>
          </a:solidFill>
        </a:fill>
      </a:tcStyle>
    </a:wholeTbl>
    <a:band2H>
      <a:tcTxStyle/>
      <a:tcStyle>
        <a:tcBdr/>
        <a:fill>
          <a:solidFill>
            <a:srgbClr val="EAEDF3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002951"/>
      </a:tcTxStyle>
      <a:tcStyle>
        <a:tcBdr>
          <a:left>
            <a:ln w="12700" cap="flat">
              <a:solidFill>
                <a:srgbClr val="002951"/>
              </a:solidFill>
              <a:prstDash val="solid"/>
              <a:round/>
            </a:ln>
          </a:left>
          <a:right>
            <a:ln w="12700" cap="flat">
              <a:solidFill>
                <a:srgbClr val="002951"/>
              </a:solidFill>
              <a:prstDash val="solid"/>
              <a:round/>
            </a:ln>
          </a:right>
          <a:top>
            <a:ln w="12700" cap="flat">
              <a:solidFill>
                <a:srgbClr val="002951"/>
              </a:solidFill>
              <a:prstDash val="solid"/>
              <a:round/>
            </a:ln>
          </a:top>
          <a:bottom>
            <a:ln w="12700" cap="flat">
              <a:solidFill>
                <a:srgbClr val="002951"/>
              </a:solidFill>
              <a:prstDash val="solid"/>
              <a:round/>
            </a:ln>
          </a:bottom>
          <a:insideH>
            <a:ln w="12700" cap="flat">
              <a:solidFill>
                <a:srgbClr val="002951"/>
              </a:solidFill>
              <a:prstDash val="solid"/>
              <a:round/>
            </a:ln>
          </a:insideH>
          <a:insideV>
            <a:ln w="12700" cap="flat">
              <a:solidFill>
                <a:srgbClr val="00295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002951"/>
      </a:tcTxStyle>
      <a:tcStyle>
        <a:tcBdr>
          <a:left>
            <a:ln w="12700" cap="flat">
              <a:solidFill>
                <a:srgbClr val="002951"/>
              </a:solidFill>
              <a:prstDash val="solid"/>
              <a:round/>
            </a:ln>
          </a:left>
          <a:right>
            <a:ln w="12700" cap="flat">
              <a:solidFill>
                <a:srgbClr val="002951"/>
              </a:solidFill>
              <a:prstDash val="solid"/>
              <a:round/>
            </a:ln>
          </a:right>
          <a:top>
            <a:ln w="38100" cap="flat">
              <a:solidFill>
                <a:srgbClr val="002951"/>
              </a:solidFill>
              <a:prstDash val="solid"/>
              <a:round/>
            </a:ln>
          </a:top>
          <a:bottom>
            <a:ln w="12700" cap="flat">
              <a:solidFill>
                <a:srgbClr val="002951"/>
              </a:solidFill>
              <a:prstDash val="solid"/>
              <a:round/>
            </a:ln>
          </a:bottom>
          <a:insideH>
            <a:ln w="12700" cap="flat">
              <a:solidFill>
                <a:srgbClr val="002951"/>
              </a:solidFill>
              <a:prstDash val="solid"/>
              <a:round/>
            </a:ln>
          </a:insideH>
          <a:insideV>
            <a:ln w="12700" cap="flat">
              <a:solidFill>
                <a:srgbClr val="00295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chin"/>
          <a:ea typeface="Cochin"/>
          <a:cs typeface="Cochin"/>
        </a:font>
        <a:srgbClr val="002951"/>
      </a:tcTxStyle>
      <a:tcStyle>
        <a:tcBdr>
          <a:left>
            <a:ln w="12700" cap="flat">
              <a:solidFill>
                <a:srgbClr val="002951"/>
              </a:solidFill>
              <a:prstDash val="solid"/>
              <a:round/>
            </a:ln>
          </a:left>
          <a:right>
            <a:ln w="12700" cap="flat">
              <a:solidFill>
                <a:srgbClr val="002951"/>
              </a:solidFill>
              <a:prstDash val="solid"/>
              <a:round/>
            </a:ln>
          </a:right>
          <a:top>
            <a:ln w="12700" cap="flat">
              <a:solidFill>
                <a:srgbClr val="002951"/>
              </a:solidFill>
              <a:prstDash val="solid"/>
              <a:round/>
            </a:ln>
          </a:top>
          <a:bottom>
            <a:ln w="38100" cap="flat">
              <a:solidFill>
                <a:srgbClr val="002951"/>
              </a:solidFill>
              <a:prstDash val="solid"/>
              <a:round/>
            </a:ln>
          </a:bottom>
          <a:insideH>
            <a:ln w="12700" cap="flat">
              <a:solidFill>
                <a:srgbClr val="002951"/>
              </a:solidFill>
              <a:prstDash val="solid"/>
              <a:round/>
            </a:ln>
          </a:insideH>
          <a:insideV>
            <a:ln w="12700" cap="flat">
              <a:solidFill>
                <a:srgbClr val="00295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chin"/>
          <a:ea typeface="Cochin"/>
          <a:cs typeface="Cochin"/>
        </a:font>
        <a:srgbClr val="515151"/>
      </a:tcTxStyle>
      <a:tcStyle>
        <a:tcBdr>
          <a:left>
            <a:ln w="12700" cap="flat">
              <a:solidFill>
                <a:srgbClr val="002951"/>
              </a:solidFill>
              <a:prstDash val="solid"/>
              <a:round/>
            </a:ln>
          </a:left>
          <a:right>
            <a:ln w="12700" cap="flat">
              <a:solidFill>
                <a:srgbClr val="002951"/>
              </a:solidFill>
              <a:prstDash val="solid"/>
              <a:round/>
            </a:ln>
          </a:right>
          <a:top>
            <a:ln w="12700" cap="flat">
              <a:solidFill>
                <a:srgbClr val="002951"/>
              </a:solidFill>
              <a:prstDash val="solid"/>
              <a:round/>
            </a:ln>
          </a:top>
          <a:bottom>
            <a:ln w="12700" cap="flat">
              <a:solidFill>
                <a:srgbClr val="002951"/>
              </a:solidFill>
              <a:prstDash val="solid"/>
              <a:round/>
            </a:ln>
          </a:bottom>
          <a:insideH>
            <a:ln w="12700" cap="flat">
              <a:solidFill>
                <a:srgbClr val="002951"/>
              </a:solidFill>
              <a:prstDash val="solid"/>
              <a:round/>
            </a:ln>
          </a:insideH>
          <a:insideV>
            <a:ln w="12700" cap="flat">
              <a:solidFill>
                <a:srgbClr val="002951"/>
              </a:solidFill>
              <a:prstDash val="solid"/>
              <a:round/>
            </a:ln>
          </a:insideV>
        </a:tcBdr>
        <a:fill>
          <a:solidFill>
            <a:srgbClr val="F4E5CD"/>
          </a:solidFill>
        </a:fill>
      </a:tcStyle>
    </a:wholeTbl>
    <a:band2H>
      <a:tcTxStyle/>
      <a:tcStyle>
        <a:tcBdr/>
        <a:fill>
          <a:solidFill>
            <a:srgbClr val="FAF2E8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002951"/>
      </a:tcTxStyle>
      <a:tcStyle>
        <a:tcBdr>
          <a:left>
            <a:ln w="12700" cap="flat">
              <a:solidFill>
                <a:srgbClr val="002951"/>
              </a:solidFill>
              <a:prstDash val="solid"/>
              <a:round/>
            </a:ln>
          </a:left>
          <a:right>
            <a:ln w="12700" cap="flat">
              <a:solidFill>
                <a:srgbClr val="002951"/>
              </a:solidFill>
              <a:prstDash val="solid"/>
              <a:round/>
            </a:ln>
          </a:right>
          <a:top>
            <a:ln w="12700" cap="flat">
              <a:solidFill>
                <a:srgbClr val="002951"/>
              </a:solidFill>
              <a:prstDash val="solid"/>
              <a:round/>
            </a:ln>
          </a:top>
          <a:bottom>
            <a:ln w="12700" cap="flat">
              <a:solidFill>
                <a:srgbClr val="002951"/>
              </a:solidFill>
              <a:prstDash val="solid"/>
              <a:round/>
            </a:ln>
          </a:bottom>
          <a:insideH>
            <a:ln w="12700" cap="flat">
              <a:solidFill>
                <a:srgbClr val="002951"/>
              </a:solidFill>
              <a:prstDash val="solid"/>
              <a:round/>
            </a:ln>
          </a:insideH>
          <a:insideV>
            <a:ln w="12700" cap="flat">
              <a:solidFill>
                <a:srgbClr val="00295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002951"/>
      </a:tcTxStyle>
      <a:tcStyle>
        <a:tcBdr>
          <a:left>
            <a:ln w="12700" cap="flat">
              <a:solidFill>
                <a:srgbClr val="002951"/>
              </a:solidFill>
              <a:prstDash val="solid"/>
              <a:round/>
            </a:ln>
          </a:left>
          <a:right>
            <a:ln w="12700" cap="flat">
              <a:solidFill>
                <a:srgbClr val="002951"/>
              </a:solidFill>
              <a:prstDash val="solid"/>
              <a:round/>
            </a:ln>
          </a:right>
          <a:top>
            <a:ln w="38100" cap="flat">
              <a:solidFill>
                <a:srgbClr val="002951"/>
              </a:solidFill>
              <a:prstDash val="solid"/>
              <a:round/>
            </a:ln>
          </a:top>
          <a:bottom>
            <a:ln w="12700" cap="flat">
              <a:solidFill>
                <a:srgbClr val="002951"/>
              </a:solidFill>
              <a:prstDash val="solid"/>
              <a:round/>
            </a:ln>
          </a:bottom>
          <a:insideH>
            <a:ln w="12700" cap="flat">
              <a:solidFill>
                <a:srgbClr val="002951"/>
              </a:solidFill>
              <a:prstDash val="solid"/>
              <a:round/>
            </a:ln>
          </a:insideH>
          <a:insideV>
            <a:ln w="12700" cap="flat">
              <a:solidFill>
                <a:srgbClr val="00295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chin"/>
          <a:ea typeface="Cochin"/>
          <a:cs typeface="Cochin"/>
        </a:font>
        <a:srgbClr val="002951"/>
      </a:tcTxStyle>
      <a:tcStyle>
        <a:tcBdr>
          <a:left>
            <a:ln w="12700" cap="flat">
              <a:solidFill>
                <a:srgbClr val="002951"/>
              </a:solidFill>
              <a:prstDash val="solid"/>
              <a:round/>
            </a:ln>
          </a:left>
          <a:right>
            <a:ln w="12700" cap="flat">
              <a:solidFill>
                <a:srgbClr val="002951"/>
              </a:solidFill>
              <a:prstDash val="solid"/>
              <a:round/>
            </a:ln>
          </a:right>
          <a:top>
            <a:ln w="12700" cap="flat">
              <a:solidFill>
                <a:srgbClr val="002951"/>
              </a:solidFill>
              <a:prstDash val="solid"/>
              <a:round/>
            </a:ln>
          </a:top>
          <a:bottom>
            <a:ln w="38100" cap="flat">
              <a:solidFill>
                <a:srgbClr val="002951"/>
              </a:solidFill>
              <a:prstDash val="solid"/>
              <a:round/>
            </a:ln>
          </a:bottom>
          <a:insideH>
            <a:ln w="12700" cap="flat">
              <a:solidFill>
                <a:srgbClr val="002951"/>
              </a:solidFill>
              <a:prstDash val="solid"/>
              <a:round/>
            </a:ln>
          </a:insideH>
          <a:insideV>
            <a:ln w="12700" cap="flat">
              <a:solidFill>
                <a:srgbClr val="00295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chin"/>
          <a:ea typeface="Cochin"/>
          <a:cs typeface="Cochin"/>
        </a:font>
        <a:srgbClr val="515151"/>
      </a:tcTxStyle>
      <a:tcStyle>
        <a:tcBdr>
          <a:left>
            <a:ln w="12700" cap="flat">
              <a:solidFill>
                <a:srgbClr val="002951"/>
              </a:solidFill>
              <a:prstDash val="solid"/>
              <a:round/>
            </a:ln>
          </a:left>
          <a:right>
            <a:ln w="12700" cap="flat">
              <a:solidFill>
                <a:srgbClr val="002951"/>
              </a:solidFill>
              <a:prstDash val="solid"/>
              <a:round/>
            </a:ln>
          </a:right>
          <a:top>
            <a:ln w="12700" cap="flat">
              <a:solidFill>
                <a:srgbClr val="002951"/>
              </a:solidFill>
              <a:prstDash val="solid"/>
              <a:round/>
            </a:ln>
          </a:top>
          <a:bottom>
            <a:ln w="12700" cap="flat">
              <a:solidFill>
                <a:srgbClr val="002951"/>
              </a:solidFill>
              <a:prstDash val="solid"/>
              <a:round/>
            </a:ln>
          </a:bottom>
          <a:insideH>
            <a:ln w="12700" cap="flat">
              <a:solidFill>
                <a:srgbClr val="002951"/>
              </a:solidFill>
              <a:prstDash val="solid"/>
              <a:round/>
            </a:ln>
          </a:insideH>
          <a:insideV>
            <a:ln w="12700" cap="flat">
              <a:solidFill>
                <a:srgbClr val="002951"/>
              </a:solidFill>
              <a:prstDash val="solid"/>
              <a:round/>
            </a:ln>
          </a:insideV>
        </a:tcBdr>
        <a:fill>
          <a:solidFill>
            <a:srgbClr val="D9D2DB"/>
          </a:solidFill>
        </a:fill>
      </a:tcStyle>
    </a:wholeTbl>
    <a:band2H>
      <a:tcTxStyle/>
      <a:tcStyle>
        <a:tcBdr/>
        <a:fill>
          <a:solidFill>
            <a:srgbClr val="EDEAEE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002951"/>
      </a:tcTxStyle>
      <a:tcStyle>
        <a:tcBdr>
          <a:left>
            <a:ln w="12700" cap="flat">
              <a:solidFill>
                <a:srgbClr val="002951"/>
              </a:solidFill>
              <a:prstDash val="solid"/>
              <a:round/>
            </a:ln>
          </a:left>
          <a:right>
            <a:ln w="12700" cap="flat">
              <a:solidFill>
                <a:srgbClr val="002951"/>
              </a:solidFill>
              <a:prstDash val="solid"/>
              <a:round/>
            </a:ln>
          </a:right>
          <a:top>
            <a:ln w="12700" cap="flat">
              <a:solidFill>
                <a:srgbClr val="002951"/>
              </a:solidFill>
              <a:prstDash val="solid"/>
              <a:round/>
            </a:ln>
          </a:top>
          <a:bottom>
            <a:ln w="12700" cap="flat">
              <a:solidFill>
                <a:srgbClr val="002951"/>
              </a:solidFill>
              <a:prstDash val="solid"/>
              <a:round/>
            </a:ln>
          </a:bottom>
          <a:insideH>
            <a:ln w="12700" cap="flat">
              <a:solidFill>
                <a:srgbClr val="002951"/>
              </a:solidFill>
              <a:prstDash val="solid"/>
              <a:round/>
            </a:ln>
          </a:insideH>
          <a:insideV>
            <a:ln w="12700" cap="flat">
              <a:solidFill>
                <a:srgbClr val="00295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002951"/>
      </a:tcTxStyle>
      <a:tcStyle>
        <a:tcBdr>
          <a:left>
            <a:ln w="12700" cap="flat">
              <a:solidFill>
                <a:srgbClr val="002951"/>
              </a:solidFill>
              <a:prstDash val="solid"/>
              <a:round/>
            </a:ln>
          </a:left>
          <a:right>
            <a:ln w="12700" cap="flat">
              <a:solidFill>
                <a:srgbClr val="002951"/>
              </a:solidFill>
              <a:prstDash val="solid"/>
              <a:round/>
            </a:ln>
          </a:right>
          <a:top>
            <a:ln w="38100" cap="flat">
              <a:solidFill>
                <a:srgbClr val="002951"/>
              </a:solidFill>
              <a:prstDash val="solid"/>
              <a:round/>
            </a:ln>
          </a:top>
          <a:bottom>
            <a:ln w="12700" cap="flat">
              <a:solidFill>
                <a:srgbClr val="002951"/>
              </a:solidFill>
              <a:prstDash val="solid"/>
              <a:round/>
            </a:ln>
          </a:bottom>
          <a:insideH>
            <a:ln w="12700" cap="flat">
              <a:solidFill>
                <a:srgbClr val="002951"/>
              </a:solidFill>
              <a:prstDash val="solid"/>
              <a:round/>
            </a:ln>
          </a:insideH>
          <a:insideV>
            <a:ln w="12700" cap="flat">
              <a:solidFill>
                <a:srgbClr val="00295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chin"/>
          <a:ea typeface="Cochin"/>
          <a:cs typeface="Cochin"/>
        </a:font>
        <a:srgbClr val="002951"/>
      </a:tcTxStyle>
      <a:tcStyle>
        <a:tcBdr>
          <a:left>
            <a:ln w="12700" cap="flat">
              <a:solidFill>
                <a:srgbClr val="002951"/>
              </a:solidFill>
              <a:prstDash val="solid"/>
              <a:round/>
            </a:ln>
          </a:left>
          <a:right>
            <a:ln w="12700" cap="flat">
              <a:solidFill>
                <a:srgbClr val="002951"/>
              </a:solidFill>
              <a:prstDash val="solid"/>
              <a:round/>
            </a:ln>
          </a:right>
          <a:top>
            <a:ln w="12700" cap="flat">
              <a:solidFill>
                <a:srgbClr val="002951"/>
              </a:solidFill>
              <a:prstDash val="solid"/>
              <a:round/>
            </a:ln>
          </a:top>
          <a:bottom>
            <a:ln w="38100" cap="flat">
              <a:solidFill>
                <a:srgbClr val="002951"/>
              </a:solidFill>
              <a:prstDash val="solid"/>
              <a:round/>
            </a:ln>
          </a:bottom>
          <a:insideH>
            <a:ln w="12700" cap="flat">
              <a:solidFill>
                <a:srgbClr val="002951"/>
              </a:solidFill>
              <a:prstDash val="solid"/>
              <a:round/>
            </a:ln>
          </a:insideH>
          <a:insideV>
            <a:ln w="12700" cap="flat">
              <a:solidFill>
                <a:srgbClr val="00295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chin"/>
          <a:ea typeface="Cochin"/>
          <a:cs typeface="Cochin"/>
        </a:font>
        <a:srgbClr val="5151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002951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0029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5151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15151"/>
              </a:solidFill>
              <a:prstDash val="solid"/>
              <a:round/>
            </a:ln>
          </a:top>
          <a:bottom>
            <a:ln w="25400" cap="flat">
              <a:solidFill>
                <a:srgbClr val="51515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2951"/>
          </a:solidFill>
        </a:fill>
      </a:tcStyle>
    </a:lastRow>
    <a:firstRow>
      <a:tcTxStyle b="on" i="off">
        <a:font>
          <a:latin typeface="Cochin"/>
          <a:ea typeface="Cochin"/>
          <a:cs typeface="Cochin"/>
        </a:font>
        <a:srgbClr val="0029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15151"/>
              </a:solidFill>
              <a:prstDash val="solid"/>
              <a:round/>
            </a:ln>
          </a:top>
          <a:bottom>
            <a:ln w="25400" cap="flat">
              <a:solidFill>
                <a:srgbClr val="51515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chin"/>
          <a:ea typeface="Cochin"/>
          <a:cs typeface="Cochin"/>
        </a:font>
        <a:srgbClr val="515151"/>
      </a:tcTxStyle>
      <a:tcStyle>
        <a:tcBdr>
          <a:left>
            <a:ln w="12700" cap="flat">
              <a:solidFill>
                <a:srgbClr val="002951"/>
              </a:solidFill>
              <a:prstDash val="solid"/>
              <a:round/>
            </a:ln>
          </a:left>
          <a:right>
            <a:ln w="12700" cap="flat">
              <a:solidFill>
                <a:srgbClr val="002951"/>
              </a:solidFill>
              <a:prstDash val="solid"/>
              <a:round/>
            </a:ln>
          </a:right>
          <a:top>
            <a:ln w="12700" cap="flat">
              <a:solidFill>
                <a:srgbClr val="002951"/>
              </a:solidFill>
              <a:prstDash val="solid"/>
              <a:round/>
            </a:ln>
          </a:top>
          <a:bottom>
            <a:ln w="12700" cap="flat">
              <a:solidFill>
                <a:srgbClr val="002951"/>
              </a:solidFill>
              <a:prstDash val="solid"/>
              <a:round/>
            </a:ln>
          </a:bottom>
          <a:insideH>
            <a:ln w="12700" cap="flat">
              <a:solidFill>
                <a:srgbClr val="002951"/>
              </a:solidFill>
              <a:prstDash val="solid"/>
              <a:round/>
            </a:ln>
          </a:insideH>
          <a:insideV>
            <a:ln w="12700" cap="flat">
              <a:solidFill>
                <a:srgbClr val="002951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002951"/>
      </a:tcTxStyle>
      <a:tcStyle>
        <a:tcBdr>
          <a:left>
            <a:ln w="12700" cap="flat">
              <a:solidFill>
                <a:srgbClr val="002951"/>
              </a:solidFill>
              <a:prstDash val="solid"/>
              <a:round/>
            </a:ln>
          </a:left>
          <a:right>
            <a:ln w="12700" cap="flat">
              <a:solidFill>
                <a:srgbClr val="002951"/>
              </a:solidFill>
              <a:prstDash val="solid"/>
              <a:round/>
            </a:ln>
          </a:right>
          <a:top>
            <a:ln w="12700" cap="flat">
              <a:solidFill>
                <a:srgbClr val="002951"/>
              </a:solidFill>
              <a:prstDash val="solid"/>
              <a:round/>
            </a:ln>
          </a:top>
          <a:bottom>
            <a:ln w="12700" cap="flat">
              <a:solidFill>
                <a:srgbClr val="002951"/>
              </a:solidFill>
              <a:prstDash val="solid"/>
              <a:round/>
            </a:ln>
          </a:bottom>
          <a:insideH>
            <a:ln w="12700" cap="flat">
              <a:solidFill>
                <a:srgbClr val="002951"/>
              </a:solidFill>
              <a:prstDash val="solid"/>
              <a:round/>
            </a:ln>
          </a:insideH>
          <a:insideV>
            <a:ln w="12700" cap="flat">
              <a:solidFill>
                <a:srgbClr val="002951"/>
              </a:solidFill>
              <a:prstDash val="solid"/>
              <a:round/>
            </a:ln>
          </a:insideV>
        </a:tcBdr>
        <a:fill>
          <a:solidFill>
            <a:srgbClr val="515151"/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002951"/>
      </a:tcTxStyle>
      <a:tcStyle>
        <a:tcBdr>
          <a:left>
            <a:ln w="12700" cap="flat">
              <a:solidFill>
                <a:srgbClr val="002951"/>
              </a:solidFill>
              <a:prstDash val="solid"/>
              <a:round/>
            </a:ln>
          </a:left>
          <a:right>
            <a:ln w="12700" cap="flat">
              <a:solidFill>
                <a:srgbClr val="002951"/>
              </a:solidFill>
              <a:prstDash val="solid"/>
              <a:round/>
            </a:ln>
          </a:right>
          <a:top>
            <a:ln w="38100" cap="flat">
              <a:solidFill>
                <a:srgbClr val="002951"/>
              </a:solidFill>
              <a:prstDash val="solid"/>
              <a:round/>
            </a:ln>
          </a:top>
          <a:bottom>
            <a:ln w="12700" cap="flat">
              <a:solidFill>
                <a:srgbClr val="002951"/>
              </a:solidFill>
              <a:prstDash val="solid"/>
              <a:round/>
            </a:ln>
          </a:bottom>
          <a:insideH>
            <a:ln w="12700" cap="flat">
              <a:solidFill>
                <a:srgbClr val="002951"/>
              </a:solidFill>
              <a:prstDash val="solid"/>
              <a:round/>
            </a:ln>
          </a:insideH>
          <a:insideV>
            <a:ln w="12700" cap="flat">
              <a:solidFill>
                <a:srgbClr val="002951"/>
              </a:solidFill>
              <a:prstDash val="solid"/>
              <a:round/>
            </a:ln>
          </a:insideV>
        </a:tcBdr>
        <a:fill>
          <a:solidFill>
            <a:srgbClr val="515151"/>
          </a:solidFill>
        </a:fill>
      </a:tcStyle>
    </a:lastRow>
    <a:firstRow>
      <a:tcTxStyle b="on" i="off">
        <a:font>
          <a:latin typeface="Cochin"/>
          <a:ea typeface="Cochin"/>
          <a:cs typeface="Cochin"/>
        </a:font>
        <a:srgbClr val="002951"/>
      </a:tcTxStyle>
      <a:tcStyle>
        <a:tcBdr>
          <a:left>
            <a:ln w="12700" cap="flat">
              <a:solidFill>
                <a:srgbClr val="002951"/>
              </a:solidFill>
              <a:prstDash val="solid"/>
              <a:round/>
            </a:ln>
          </a:left>
          <a:right>
            <a:ln w="12700" cap="flat">
              <a:solidFill>
                <a:srgbClr val="002951"/>
              </a:solidFill>
              <a:prstDash val="solid"/>
              <a:round/>
            </a:ln>
          </a:right>
          <a:top>
            <a:ln w="12700" cap="flat">
              <a:solidFill>
                <a:srgbClr val="002951"/>
              </a:solidFill>
              <a:prstDash val="solid"/>
              <a:round/>
            </a:ln>
          </a:top>
          <a:bottom>
            <a:ln w="38100" cap="flat">
              <a:solidFill>
                <a:srgbClr val="002951"/>
              </a:solidFill>
              <a:prstDash val="solid"/>
              <a:round/>
            </a:ln>
          </a:bottom>
          <a:insideH>
            <a:ln w="12700" cap="flat">
              <a:solidFill>
                <a:srgbClr val="002951"/>
              </a:solidFill>
              <a:prstDash val="solid"/>
              <a:round/>
            </a:ln>
          </a:insideH>
          <a:insideV>
            <a:ln w="12700" cap="flat">
              <a:solidFill>
                <a:srgbClr val="002951"/>
              </a:solidFill>
              <a:prstDash val="solid"/>
              <a:round/>
            </a:ln>
          </a:insideV>
        </a:tcBdr>
        <a:fill>
          <a:solidFill>
            <a:srgbClr val="51515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chin"/>
          <a:ea typeface="Cochin"/>
          <a:cs typeface="Cochin"/>
        </a:font>
        <a:srgbClr val="515151"/>
      </a:tcTxStyle>
      <a:tcStyle>
        <a:tcBdr>
          <a:left>
            <a:ln w="12700" cap="flat">
              <a:solidFill>
                <a:srgbClr val="515151"/>
              </a:solidFill>
              <a:prstDash val="solid"/>
              <a:round/>
            </a:ln>
          </a:left>
          <a:right>
            <a:ln w="12700" cap="flat">
              <a:solidFill>
                <a:srgbClr val="515151"/>
              </a:solidFill>
              <a:prstDash val="solid"/>
              <a:round/>
            </a:ln>
          </a:right>
          <a:top>
            <a:ln w="12700" cap="flat">
              <a:solidFill>
                <a:srgbClr val="515151"/>
              </a:solidFill>
              <a:prstDash val="solid"/>
              <a:round/>
            </a:ln>
          </a:top>
          <a:bottom>
            <a:ln w="12700" cap="flat">
              <a:solidFill>
                <a:srgbClr val="515151"/>
              </a:solidFill>
              <a:prstDash val="solid"/>
              <a:round/>
            </a:ln>
          </a:bottom>
          <a:insideH>
            <a:ln w="12700" cap="flat">
              <a:solidFill>
                <a:srgbClr val="515151"/>
              </a:solidFill>
              <a:prstDash val="solid"/>
              <a:round/>
            </a:ln>
          </a:insideH>
          <a:insideV>
            <a:ln w="12700" cap="flat">
              <a:solidFill>
                <a:srgbClr val="515151"/>
              </a:solidFill>
              <a:prstDash val="solid"/>
              <a:round/>
            </a:ln>
          </a:insideV>
        </a:tcBdr>
        <a:fill>
          <a:solidFill>
            <a:srgbClr val="51515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515151"/>
      </a:tcTxStyle>
      <a:tcStyle>
        <a:tcBdr>
          <a:left>
            <a:ln w="12700" cap="flat">
              <a:solidFill>
                <a:srgbClr val="515151"/>
              </a:solidFill>
              <a:prstDash val="solid"/>
              <a:round/>
            </a:ln>
          </a:left>
          <a:right>
            <a:ln w="12700" cap="flat">
              <a:solidFill>
                <a:srgbClr val="515151"/>
              </a:solidFill>
              <a:prstDash val="solid"/>
              <a:round/>
            </a:ln>
          </a:right>
          <a:top>
            <a:ln w="12700" cap="flat">
              <a:solidFill>
                <a:srgbClr val="515151"/>
              </a:solidFill>
              <a:prstDash val="solid"/>
              <a:round/>
            </a:ln>
          </a:top>
          <a:bottom>
            <a:ln w="12700" cap="flat">
              <a:solidFill>
                <a:srgbClr val="515151"/>
              </a:solidFill>
              <a:prstDash val="solid"/>
              <a:round/>
            </a:ln>
          </a:bottom>
          <a:insideH>
            <a:ln w="12700" cap="flat">
              <a:solidFill>
                <a:srgbClr val="515151"/>
              </a:solidFill>
              <a:prstDash val="solid"/>
              <a:round/>
            </a:ln>
          </a:insideH>
          <a:insideV>
            <a:ln w="12700" cap="flat">
              <a:solidFill>
                <a:srgbClr val="515151"/>
              </a:solidFill>
              <a:prstDash val="solid"/>
              <a:round/>
            </a:ln>
          </a:insideV>
        </a:tcBdr>
        <a:fill>
          <a:solidFill>
            <a:srgbClr val="515151">
              <a:alpha val="20000"/>
            </a:srgbClr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515151"/>
      </a:tcTxStyle>
      <a:tcStyle>
        <a:tcBdr>
          <a:left>
            <a:ln w="12700" cap="flat">
              <a:solidFill>
                <a:srgbClr val="515151"/>
              </a:solidFill>
              <a:prstDash val="solid"/>
              <a:round/>
            </a:ln>
          </a:left>
          <a:right>
            <a:ln w="12700" cap="flat">
              <a:solidFill>
                <a:srgbClr val="515151"/>
              </a:solidFill>
              <a:prstDash val="solid"/>
              <a:round/>
            </a:ln>
          </a:right>
          <a:top>
            <a:ln w="50800" cap="flat">
              <a:solidFill>
                <a:srgbClr val="515151"/>
              </a:solidFill>
              <a:prstDash val="solid"/>
              <a:round/>
            </a:ln>
          </a:top>
          <a:bottom>
            <a:ln w="12700" cap="flat">
              <a:solidFill>
                <a:srgbClr val="515151"/>
              </a:solidFill>
              <a:prstDash val="solid"/>
              <a:round/>
            </a:ln>
          </a:bottom>
          <a:insideH>
            <a:ln w="12700" cap="flat">
              <a:solidFill>
                <a:srgbClr val="515151"/>
              </a:solidFill>
              <a:prstDash val="solid"/>
              <a:round/>
            </a:ln>
          </a:insideH>
          <a:insideV>
            <a:ln w="12700" cap="flat">
              <a:solidFill>
                <a:srgbClr val="51515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chin"/>
          <a:ea typeface="Cochin"/>
          <a:cs typeface="Cochin"/>
        </a:font>
        <a:srgbClr val="515151"/>
      </a:tcTxStyle>
      <a:tcStyle>
        <a:tcBdr>
          <a:left>
            <a:ln w="12700" cap="flat">
              <a:solidFill>
                <a:srgbClr val="515151"/>
              </a:solidFill>
              <a:prstDash val="solid"/>
              <a:round/>
            </a:ln>
          </a:left>
          <a:right>
            <a:ln w="12700" cap="flat">
              <a:solidFill>
                <a:srgbClr val="515151"/>
              </a:solidFill>
              <a:prstDash val="solid"/>
              <a:round/>
            </a:ln>
          </a:right>
          <a:top>
            <a:ln w="12700" cap="flat">
              <a:solidFill>
                <a:srgbClr val="515151"/>
              </a:solidFill>
              <a:prstDash val="solid"/>
              <a:round/>
            </a:ln>
          </a:top>
          <a:bottom>
            <a:ln w="25400" cap="flat">
              <a:solidFill>
                <a:srgbClr val="515151"/>
              </a:solidFill>
              <a:prstDash val="solid"/>
              <a:round/>
            </a:ln>
          </a:bottom>
          <a:insideH>
            <a:ln w="12700" cap="flat">
              <a:solidFill>
                <a:srgbClr val="515151"/>
              </a:solidFill>
              <a:prstDash val="solid"/>
              <a:round/>
            </a:ln>
          </a:insideH>
          <a:insideV>
            <a:ln w="12700" cap="flat">
              <a:solidFill>
                <a:srgbClr val="51515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88"/>
    <p:restoredTop sz="93156"/>
  </p:normalViewPr>
  <p:slideViewPr>
    <p:cSldViewPr snapToGrid="0" snapToObjects="1" showGuides="1">
      <p:cViewPr>
        <p:scale>
          <a:sx n="70" d="100"/>
          <a:sy n="70" d="100"/>
        </p:scale>
        <p:origin x="1984" y="-36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54303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2057400"/>
            <a:ext cx="11430000" cy="3175000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r>
              <a:t>Texto do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87400" y="5334000"/>
            <a:ext cx="11430000" cy="1524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0"/>
              </a:spcBef>
              <a:buClrTx/>
              <a:buSzTx/>
              <a:buNone/>
              <a:tabLst>
                <a:tab pos="914400" algn="l"/>
              </a:tabLst>
              <a:defRPr sz="3000" i="1"/>
            </a:lvl1pPr>
            <a:lvl2pPr marL="755650" indent="-323850" algn="ctr" defTabSz="914400">
              <a:spcBef>
                <a:spcPts val="0"/>
              </a:spcBef>
              <a:buClrTx/>
              <a:tabLst>
                <a:tab pos="914400" algn="l"/>
              </a:tabLst>
              <a:defRPr sz="3000" i="1"/>
            </a:lvl2pPr>
            <a:lvl3pPr marL="1187450" indent="-323850" algn="ctr" defTabSz="914400">
              <a:spcBef>
                <a:spcPts val="0"/>
              </a:spcBef>
              <a:buClrTx/>
              <a:tabLst>
                <a:tab pos="914400" algn="l"/>
              </a:tabLst>
              <a:defRPr sz="3000" i="1"/>
            </a:lvl3pPr>
            <a:lvl4pPr marL="1619250" indent="-323850" algn="ctr" defTabSz="914400">
              <a:spcBef>
                <a:spcPts val="0"/>
              </a:spcBef>
              <a:buClrTx/>
              <a:tabLst>
                <a:tab pos="914400" algn="l"/>
              </a:tabLst>
              <a:defRPr sz="3000" i="1"/>
            </a:lvl4pPr>
            <a:lvl5pPr marL="2051050" indent="-323850" algn="ctr" defTabSz="914400">
              <a:spcBef>
                <a:spcPts val="0"/>
              </a:spcBef>
              <a:buClrTx/>
              <a:tabLst>
                <a:tab pos="914400" algn="l"/>
              </a:tabLst>
              <a:defRPr sz="3000" i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 defTabSz="914400">
              <a:spcBef>
                <a:spcPts val="2400"/>
              </a:spcBef>
              <a:buClrTx/>
              <a:buSzTx/>
              <a:buNone/>
              <a:tabLst>
                <a:tab pos="914400" algn="l"/>
              </a:tabLst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593163" y="762000"/>
            <a:ext cx="7823201" cy="5537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87400" y="6413500"/>
            <a:ext cx="11430000" cy="1778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Texto do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787400" y="8178800"/>
            <a:ext cx="11430000" cy="82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87400" y="3289300"/>
            <a:ext cx="11430000" cy="3175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Texto do Título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7239000" y="2082800"/>
            <a:ext cx="4191000" cy="558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546100" y="1473200"/>
            <a:ext cx="5969000" cy="37084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546100" y="5295900"/>
            <a:ext cx="59690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787400" y="2794000"/>
            <a:ext cx="11430000" cy="5715000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239000" y="2870200"/>
            <a:ext cx="4191000" cy="558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87400" y="2794000"/>
            <a:ext cx="5715000" cy="5715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300"/>
              </a:spcBef>
              <a:buClrTx/>
              <a:defRPr sz="3300"/>
            </a:lvl1pPr>
            <a:lvl2pPr marL="736600" indent="-368300">
              <a:spcBef>
                <a:spcPts val="3300"/>
              </a:spcBef>
              <a:buClrTx/>
              <a:defRPr sz="3300"/>
            </a:lvl2pPr>
            <a:lvl3pPr marL="1104900" indent="-368300">
              <a:spcBef>
                <a:spcPts val="3300"/>
              </a:spcBef>
              <a:buClrTx/>
              <a:defRPr sz="3300"/>
            </a:lvl3pPr>
            <a:lvl4pPr marL="1473200" indent="-368300">
              <a:spcBef>
                <a:spcPts val="3300"/>
              </a:spcBef>
              <a:buClrTx/>
              <a:defRPr sz="3300"/>
            </a:lvl4pPr>
            <a:lvl5pPr marL="1841500" indent="-368300">
              <a:spcBef>
                <a:spcPts val="3300"/>
              </a:spcBef>
              <a:buClrTx/>
              <a:defRPr sz="33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8267700" y="4292600"/>
            <a:ext cx="3378200" cy="4610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270062" y="835384"/>
            <a:ext cx="3378202" cy="2540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1346200" y="838200"/>
            <a:ext cx="5943600" cy="8064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258300"/>
            <a:ext cx="368301" cy="393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Cochin"/>
          <a:ea typeface="Cochin"/>
          <a:cs typeface="Cochin"/>
          <a:sym typeface="Cochi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Cochin"/>
          <a:ea typeface="Cochin"/>
          <a:cs typeface="Cochin"/>
          <a:sym typeface="Cochi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Cochin"/>
          <a:ea typeface="Cochin"/>
          <a:cs typeface="Cochin"/>
          <a:sym typeface="Cochi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Cochin"/>
          <a:ea typeface="Cochin"/>
          <a:cs typeface="Cochin"/>
          <a:sym typeface="Cochi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Cochin"/>
          <a:ea typeface="Cochin"/>
          <a:cs typeface="Cochin"/>
          <a:sym typeface="Cochi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Cochin"/>
          <a:ea typeface="Cochin"/>
          <a:cs typeface="Cochin"/>
          <a:sym typeface="Cochi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Cochin"/>
          <a:ea typeface="Cochin"/>
          <a:cs typeface="Cochin"/>
          <a:sym typeface="Cochi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Cochin"/>
          <a:ea typeface="Cochin"/>
          <a:cs typeface="Cochin"/>
          <a:sym typeface="Cochi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Cochin"/>
          <a:ea typeface="Cochin"/>
          <a:cs typeface="Cochin"/>
          <a:sym typeface="Cochin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Cochin"/>
          <a:ea typeface="Cochin"/>
          <a:cs typeface="Cochin"/>
          <a:sym typeface="Cochin"/>
        </a:defRPr>
      </a:lvl1pPr>
      <a:lvl2pPr marL="8636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Cochin"/>
          <a:ea typeface="Cochin"/>
          <a:cs typeface="Cochin"/>
          <a:sym typeface="Cochin"/>
        </a:defRPr>
      </a:lvl2pPr>
      <a:lvl3pPr marL="12954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Cochin"/>
          <a:ea typeface="Cochin"/>
          <a:cs typeface="Cochin"/>
          <a:sym typeface="Cochin"/>
        </a:defRPr>
      </a:lvl3pPr>
      <a:lvl4pPr marL="17272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Cochin"/>
          <a:ea typeface="Cochin"/>
          <a:cs typeface="Cochin"/>
          <a:sym typeface="Cochin"/>
        </a:defRPr>
      </a:lvl4pPr>
      <a:lvl5pPr marL="21590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Cochin"/>
          <a:ea typeface="Cochin"/>
          <a:cs typeface="Cochin"/>
          <a:sym typeface="Cochin"/>
        </a:defRPr>
      </a:lvl5pPr>
      <a:lvl6pPr marL="25908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Cochin"/>
          <a:ea typeface="Cochin"/>
          <a:cs typeface="Cochin"/>
          <a:sym typeface="Cochin"/>
        </a:defRPr>
      </a:lvl6pPr>
      <a:lvl7pPr marL="30226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Cochin"/>
          <a:ea typeface="Cochin"/>
          <a:cs typeface="Cochin"/>
          <a:sym typeface="Cochin"/>
        </a:defRPr>
      </a:lvl7pPr>
      <a:lvl8pPr marL="34544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Cochin"/>
          <a:ea typeface="Cochin"/>
          <a:cs typeface="Cochin"/>
          <a:sym typeface="Cochin"/>
        </a:defRPr>
      </a:lvl8pPr>
      <a:lvl9pPr marL="38862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Cochin"/>
          <a:ea typeface="Cochin"/>
          <a:cs typeface="Cochin"/>
          <a:sym typeface="Cochin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El sacerdocio de todos los creyentes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half" idx="1"/>
          </p:nvPr>
        </p:nvSpPr>
        <p:spPr>
          <a:xfrm>
            <a:off x="787400" y="5486400"/>
            <a:ext cx="11430000" cy="28626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78358">
              <a:defRPr sz="4158">
                <a:effectLst>
                  <a:outerShdw blurRad="37719" dist="50292" dir="3000000" rotWithShape="0">
                    <a:srgbClr val="FFFFFF">
                      <a:alpha val="60000"/>
                    </a:srgbClr>
                  </a:outerShdw>
                </a:effectLst>
              </a:defRPr>
            </a:pPr>
            <a:r>
              <a:t>del Antiguo Testamento </a:t>
            </a:r>
          </a:p>
          <a:p>
            <a:pPr defTabSz="578358">
              <a:defRPr sz="4158">
                <a:effectLst>
                  <a:outerShdw blurRad="37719" dist="50292" dir="3000000" rotWithShape="0">
                    <a:srgbClr val="FFFFFF">
                      <a:alpha val="60000"/>
                    </a:srgbClr>
                  </a:outerShdw>
                </a:effectLst>
              </a:defRPr>
            </a:pPr>
            <a:r>
              <a:t>a los tiempos del metodismo</a:t>
            </a:r>
          </a:p>
          <a:p>
            <a:pPr defTabSz="578358">
              <a:defRPr sz="4158">
                <a:effectLst>
                  <a:outerShdw blurRad="37719" dist="50292" dir="3000000" rotWithShape="0">
                    <a:srgbClr val="FFFFFF">
                      <a:alpha val="60000"/>
                    </a:srgbClr>
                  </a:outerShdw>
                </a:effectLst>
              </a:defRPr>
            </a:pPr>
            <a:endParaRPr/>
          </a:p>
          <a:p>
            <a:pPr defTabSz="578358">
              <a:defRPr sz="3069">
                <a:effectLst>
                  <a:outerShdw blurRad="37719" dist="50292" dir="3000000" rotWithShape="0">
                    <a:srgbClr val="FFFFFF">
                      <a:alpha val="60000"/>
                    </a:srgbClr>
                  </a:outerShdw>
                </a:effectLst>
              </a:defRPr>
            </a:pPr>
            <a:r>
              <a:t>Por</a:t>
            </a:r>
          </a:p>
          <a:p>
            <a:pPr defTabSz="578358">
              <a:defRPr sz="3069">
                <a:effectLst>
                  <a:outerShdw blurRad="37719" dist="50292" dir="3000000" rotWithShape="0">
                    <a:srgbClr val="FFFFFF">
                      <a:alpha val="60000"/>
                    </a:srgbClr>
                  </a:outerShdw>
                </a:effectLst>
              </a:defRPr>
            </a:pPr>
            <a:r>
              <a:t>Ildo Mello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8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86600" y="2717800"/>
            <a:ext cx="4495800" cy="5892800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 la Reforma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31800" indent="-431800">
              <a:spcBef>
                <a:spcPts val="4000"/>
              </a:spcBef>
              <a:buClr>
                <a:srgbClr val="515151"/>
              </a:buClr>
              <a:buSzPct val="45000"/>
              <a:buFont typeface="Zapf Dingbats"/>
              <a:buChar char="✦"/>
              <a:defRPr sz="4000"/>
            </a:pPr>
            <a:r>
              <a:rPr dirty="0"/>
              <a:t>Lutero levantó la bandera a favor del sacerdocio universal de todos los creyentes.</a:t>
            </a:r>
          </a:p>
          <a:p>
            <a:pPr marL="431800" indent="-431800">
              <a:spcBef>
                <a:spcPts val="4000"/>
              </a:spcBef>
              <a:buClr>
                <a:srgbClr val="515151"/>
              </a:buClr>
              <a:buSzPct val="45000"/>
              <a:buFont typeface="Zapf Dingbats"/>
              <a:buChar char="✦"/>
              <a:defRPr sz="4000"/>
            </a:pPr>
            <a:r>
              <a:rPr dirty="0"/>
              <a:t>Pero, en la práctica, </a:t>
            </a:r>
            <a:r>
              <a:rPr lang="en-US" dirty="0" smtClean="0"/>
              <a:t>el</a:t>
            </a:r>
            <a:r>
              <a:rPr dirty="0" smtClean="0"/>
              <a:t> </a:t>
            </a:r>
            <a:r>
              <a:rPr dirty="0"/>
              <a:t>clericalismo se mantuvo sin muchos cambios.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9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050470" y="2628900"/>
            <a:ext cx="4495802" cy="5892800"/>
          </a:xfrm>
          <a:prstGeom prst="rect">
            <a:avLst/>
          </a:prstGeom>
        </p:spPr>
      </p:pic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 el metodismo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half" idx="1"/>
          </p:nvPr>
        </p:nvSpPr>
        <p:spPr>
          <a:xfrm>
            <a:off x="787400" y="2794000"/>
            <a:ext cx="6972225" cy="5715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76960" indent="-376960" defTabSz="510005">
              <a:lnSpc>
                <a:spcPct val="90000"/>
              </a:lnSpc>
              <a:spcBef>
                <a:spcPts val="3400"/>
              </a:spcBef>
              <a:buClr>
                <a:srgbClr val="515151"/>
              </a:buClr>
              <a:buSzPct val="45000"/>
              <a:buFont typeface="Zapf Dingbats"/>
              <a:buChar char="✦"/>
              <a:defRPr sz="3492"/>
            </a:pPr>
            <a:r>
              <a:t>empezamos a ver un cambio en favor del sacerdocio de todos los creyentes.</a:t>
            </a:r>
          </a:p>
          <a:p>
            <a:pPr marL="376960" indent="-376960" defTabSz="510005">
              <a:lnSpc>
                <a:spcPct val="90000"/>
              </a:lnSpc>
              <a:spcBef>
                <a:spcPts val="3400"/>
              </a:spcBef>
              <a:buClr>
                <a:srgbClr val="515151"/>
              </a:buClr>
              <a:buSzPct val="45000"/>
              <a:buFont typeface="Zapf Dingbats"/>
              <a:buChar char="✦"/>
              <a:defRPr sz="3492"/>
            </a:pPr>
            <a:r>
              <a:t>En un primer momento, Wesley estaba en contra de la predicación de laicos.</a:t>
            </a:r>
          </a:p>
          <a:p>
            <a:pPr marL="376960" indent="-376960" defTabSz="510005">
              <a:lnSpc>
                <a:spcPct val="90000"/>
              </a:lnSpc>
              <a:spcBef>
                <a:spcPts val="3400"/>
              </a:spcBef>
              <a:buClr>
                <a:srgbClr val="515151"/>
              </a:buClr>
              <a:buSzPct val="45000"/>
              <a:buFont typeface="Zapf Dingbats"/>
              <a:buChar char="✦"/>
              <a:defRPr sz="3492"/>
            </a:pPr>
            <a:r>
              <a:t>Pero, el número de conversos creció tanto que se hizo imperativo que Wesley buscase ayuda para cuidar de lo rebaño. 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El primero predicador laico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sz="half" idx="1"/>
          </p:nvPr>
        </p:nvSpPr>
        <p:spPr>
          <a:xfrm>
            <a:off x="467747" y="2794000"/>
            <a:ext cx="7197274" cy="58837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393400">
              <a:lnSpc>
                <a:spcPct val="90000"/>
              </a:lnSpc>
              <a:spcBef>
                <a:spcPts val="2600"/>
              </a:spcBef>
              <a:buSzTx/>
              <a:buNone/>
              <a:defRPr sz="2639">
                <a:solidFill>
                  <a:srgbClr val="000000"/>
                </a:solidFill>
              </a:defRPr>
            </a:pPr>
            <a:r>
              <a:rPr dirty="0"/>
              <a:t>Cuando Wesley </a:t>
            </a:r>
            <a:r>
              <a:rPr dirty="0" smtClean="0"/>
              <a:t>sup</a:t>
            </a:r>
            <a:r>
              <a:rPr lang="en-US" dirty="0" smtClean="0"/>
              <a:t>o</a:t>
            </a:r>
            <a:r>
              <a:rPr dirty="0" smtClean="0"/>
              <a:t> </a:t>
            </a:r>
            <a:r>
              <a:rPr dirty="0"/>
              <a:t>que MaxfieId, su primer asistente laico, estaba predicando, tuve la intención de </a:t>
            </a:r>
            <a:r>
              <a:rPr dirty="0" smtClean="0"/>
              <a:t>reprender</a:t>
            </a:r>
            <a:r>
              <a:rPr lang="en-US" dirty="0" smtClean="0"/>
              <a:t>lo</a:t>
            </a:r>
            <a:r>
              <a:rPr dirty="0" smtClean="0"/>
              <a:t>, </a:t>
            </a:r>
            <a:r>
              <a:rPr dirty="0"/>
              <a:t>su madre, sin embargo, le aconsejó:  ”</a:t>
            </a:r>
            <a:r>
              <a:rPr dirty="0" smtClean="0"/>
              <a:t>J</a:t>
            </a:r>
            <a:r>
              <a:rPr lang="en-US" dirty="0" smtClean="0"/>
              <a:t>ua</a:t>
            </a:r>
            <a:r>
              <a:rPr dirty="0" smtClean="0"/>
              <a:t>n</a:t>
            </a:r>
            <a:r>
              <a:rPr dirty="0"/>
              <a:t>, ten cuidado de que lo que hagas a este joven sea con respeto porque sin duda ha sido llamado por Dios para predicar del mismo modo que tú”. </a:t>
            </a:r>
          </a:p>
          <a:p>
            <a:pPr marL="0" indent="0" defTabSz="393400">
              <a:lnSpc>
                <a:spcPct val="90000"/>
              </a:lnSpc>
              <a:spcBef>
                <a:spcPts val="2600"/>
              </a:spcBef>
              <a:buSzTx/>
              <a:buNone/>
              <a:defRPr sz="2639">
                <a:solidFill>
                  <a:srgbClr val="000000"/>
                </a:solidFill>
              </a:defRPr>
            </a:pPr>
            <a:r>
              <a:rPr dirty="0"/>
              <a:t>Wesley escuchó a Maxfield predicar y observó cuidadosamente los frutos de su predicación para convencerse de que había sido llamado por Dios para trabajar en el ministerio y entonces le autorizó para predicar ante las congregaciones metodistas como su «ayudante laico». Sin embargo, no le permitió administrar los sacramentos porque no había sido ordenado episcopalmente.".</a:t>
            </a:r>
          </a:p>
        </p:txBody>
      </p:sp>
      <p:pic>
        <p:nvPicPr>
          <p:cNvPr id="162" name="image10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5442" y="2794000"/>
            <a:ext cx="4651198" cy="5883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787400" y="-1868114"/>
            <a:ext cx="11430000" cy="1313022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4400" b="1">
                <a:solidFill>
                  <a:srgbClr val="2D415E"/>
                </a:solidFill>
              </a:defRPr>
            </a:pPr>
            <a:r>
              <a:t>Cuanto más los críticos hacían chistes acerca de la falta de cultura de los predicadores laicos, más maravilloso eran los frutos de su predicación:</a:t>
            </a:r>
          </a:p>
          <a:p>
            <a:pPr lvl="1"/>
            <a:r>
              <a:t>Miles de vidas transformadas</a:t>
            </a:r>
          </a:p>
          <a:p>
            <a:pPr lvl="1"/>
            <a:r>
              <a:t>gente borracha convertida en hombres sobrios,</a:t>
            </a:r>
          </a:p>
          <a:p>
            <a:pPr lvl="1"/>
            <a:r>
              <a:t>ladrones convertidos en hombres honestos</a:t>
            </a:r>
          </a:p>
          <a:p>
            <a:pPr lvl="1"/>
            <a:r>
              <a:t>prostitutas convertidas en mujeres respetables.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1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221288" y="2654847"/>
            <a:ext cx="8455825" cy="4443717"/>
          </a:xfrm>
          <a:prstGeom prst="rect">
            <a:avLst/>
          </a:prstGeom>
        </p:spPr>
      </p:pic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6361">
              <a:defRPr sz="5400">
                <a:effectLst>
                  <a:outerShdw blurRad="25400" dist="30988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r>
              <a:t>Wesley trabajó diligentemente para educar a sus asistentes.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xfrm>
            <a:off x="993971" y="7059516"/>
            <a:ext cx="10910494" cy="205284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00"/>
              </a:spcBef>
              <a:buSzTx/>
              <a:buNone/>
              <a:defRPr sz="4000"/>
            </a:pPr>
            <a:r>
              <a:t>Insistió que fuesen estudiosos </a:t>
            </a:r>
          </a:p>
          <a:p>
            <a:pPr marL="0" indent="0" algn="ctr">
              <a:spcBef>
                <a:spcPts val="100"/>
              </a:spcBef>
              <a:buSzTx/>
              <a:buNone/>
              <a:defRPr sz="4000"/>
            </a:pPr>
            <a:r>
              <a:t>y reprendió aquellos que eran negligentes.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787400" y="508000"/>
            <a:ext cx="11430000" cy="1905000"/>
          </a:xfrm>
          <a:prstGeom prst="rect">
            <a:avLst/>
          </a:prstGeom>
        </p:spPr>
        <p:txBody>
          <a:bodyPr/>
          <a:lstStyle/>
          <a:p>
            <a:pPr defTabSz="356361">
              <a:defRPr sz="5400">
                <a:effectLst>
                  <a:outerShdw blurRad="25400" dist="30988" dir="3000000" rotWithShape="0">
                    <a:srgbClr val="FFFFFF">
                      <a:alpha val="60000"/>
                    </a:srgbClr>
                  </a:outerShdw>
                </a:effectLst>
              </a:defRPr>
            </a:pPr>
            <a:r>
              <a:t>Wesley escribiendo a John Trembath,</a:t>
            </a:r>
          </a:p>
          <a:p>
            <a:pPr defTabSz="356361">
              <a:defRPr sz="5400">
                <a:effectLst>
                  <a:outerShdw blurRad="25400" dist="30988" dir="3000000" rotWithShape="0">
                    <a:srgbClr val="FFFFFF">
                      <a:alpha val="60000"/>
                    </a:srgbClr>
                  </a:outerShdw>
                </a:effectLst>
              </a:defRPr>
            </a:pPr>
            <a:r>
              <a:t>un predicador laico: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sz="half" idx="1"/>
          </p:nvPr>
        </p:nvSpPr>
        <p:spPr>
          <a:xfrm>
            <a:off x="787400" y="2794000"/>
            <a:ext cx="6363150" cy="54991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defTabSz="404849">
              <a:lnSpc>
                <a:spcPct val="90000"/>
              </a:lnSpc>
              <a:spcBef>
                <a:spcPts val="2700"/>
              </a:spcBef>
              <a:buSzTx/>
              <a:buNone/>
              <a:defRPr sz="3157"/>
            </a:lvl1pPr>
          </a:lstStyle>
          <a:p>
            <a:r>
              <a:rPr dirty="0"/>
              <a:t>“Lo que te ha hecho daño en gran manera en el pasado, y temo que al día de hoy, es la falta de lectura. He conocido a pocos predicadores que leyeran tan poco, (como </a:t>
            </a:r>
            <a:r>
              <a:rPr dirty="0" smtClean="0"/>
              <a:t>t</a:t>
            </a:r>
            <a:r>
              <a:rPr lang="en-US" dirty="0" smtClean="0"/>
              <a:t>ú</a:t>
            </a:r>
            <a:r>
              <a:rPr dirty="0" smtClean="0"/>
              <a:t>) </a:t>
            </a:r>
            <a:r>
              <a:rPr dirty="0"/>
              <a:t>Y tal vez, por descuidarlo, has perdido el gusto por eso… tu talento al predicar no aumenta. Es el mismo que hace siete años atrás. Es vivo, pero no profundo; hay poca variedad; no hay guía o norte en el pensamiento. Solo la lectura puede suplir esto, con meditación y oración diaria..."</a:t>
            </a:r>
          </a:p>
        </p:txBody>
      </p:sp>
      <p:pic>
        <p:nvPicPr>
          <p:cNvPr id="172" name="image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7008" y="2794000"/>
            <a:ext cx="4221593" cy="5392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f87c5dadb425672fc6645eb9c5878a91-3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079" r="1079" b="17188"/>
          <a:stretch>
            <a:fillRect/>
          </a:stretch>
        </p:blipFill>
        <p:spPr>
          <a:xfrm>
            <a:off x="7978679" y="2807443"/>
            <a:ext cx="4061681" cy="5418833"/>
          </a:xfrm>
          <a:prstGeom prst="rect">
            <a:avLst/>
          </a:prstGeom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r>
              <a:t>Wesley hablando de John Trembath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half" idx="1"/>
          </p:nvPr>
        </p:nvSpPr>
        <p:spPr>
          <a:xfrm>
            <a:off x="888342" y="2659409"/>
            <a:ext cx="5715001" cy="5715001"/>
          </a:xfrm>
          <a:prstGeom prst="rect">
            <a:avLst/>
          </a:prstGeom>
        </p:spPr>
        <p:txBody>
          <a:bodyPr/>
          <a:lstStyle>
            <a:lvl1pPr marL="368299" indent="-368299">
              <a:defRPr sz="3900"/>
            </a:lvl1pPr>
          </a:lstStyle>
          <a:p>
            <a:pPr marL="0" indent="0">
              <a:buNone/>
            </a:pPr>
            <a:r>
              <a:rPr dirty="0"/>
              <a:t>"A pesar de lo que ha sido en el pasado, todo el mundo sabe ahora que John Trembath aborrece la mentira, nunca promete algo que no cumple, su palabra es equivalente a un compromiso."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Clases o grupos pequeños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787400" y="2425700"/>
            <a:ext cx="11430000" cy="6451600"/>
          </a:xfrm>
          <a:prstGeom prst="rect">
            <a:avLst/>
          </a:prstGeom>
        </p:spPr>
        <p:txBody>
          <a:bodyPr/>
          <a:lstStyle/>
          <a:p>
            <a:pPr marL="0" indent="0" defTabSz="531622">
              <a:spcBef>
                <a:spcPts val="3600"/>
              </a:spcBef>
              <a:buSzTx/>
              <a:buNone/>
              <a:defRPr sz="3600"/>
            </a:pPr>
            <a:r>
              <a:t>Wesley proponía predicar en cuantos lugares se pueda y no predicar sin iniciar nuevas clases.</a:t>
            </a:r>
          </a:p>
          <a:p>
            <a:pPr marL="0" indent="0" defTabSz="531622">
              <a:spcBef>
                <a:spcPts val="3600"/>
              </a:spcBef>
              <a:buSzTx/>
              <a:buNone/>
              <a:defRPr sz="3600"/>
            </a:pPr>
            <a:r>
              <a:t>Whitefield era un predicador mejor que Wesley.</a:t>
            </a:r>
          </a:p>
          <a:p>
            <a:pPr marL="0" indent="0" defTabSz="531622">
              <a:spcBef>
                <a:spcPts val="3600"/>
              </a:spcBef>
              <a:buSzTx/>
              <a:buNone/>
              <a:defRPr sz="3600"/>
            </a:pPr>
            <a:r>
              <a:t>Sin embargo, cuando murió, no dejó grupos de discipulado para preservar y multiplicar los frutos de su ministerio.</a:t>
            </a:r>
          </a:p>
          <a:p>
            <a:pPr marL="0" indent="0" defTabSz="531622">
              <a:spcBef>
                <a:spcPts val="3600"/>
              </a:spcBef>
              <a:buSzTx/>
              <a:buNone/>
              <a:defRPr sz="3600"/>
            </a:pPr>
            <a:r>
              <a:t>Mientras tanto, 60 años después de la muerte de Wesley, un tercio de la población de Estados Unidos era Metodista!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56361">
              <a:defRPr sz="5400">
                <a:effectLst>
                  <a:outerShdw blurRad="25400" dist="30988" dir="3000000" rotWithShape="0">
                    <a:srgbClr val="FFFFFF">
                      <a:alpha val="60000"/>
                    </a:srgbClr>
                  </a:outerShdw>
                </a:effectLst>
              </a:defRPr>
            </a:pPr>
            <a:r>
              <a:t>Una iglesia pastor-céntrica </a:t>
            </a:r>
          </a:p>
          <a:p>
            <a:pPr defTabSz="356361">
              <a:defRPr sz="5400">
                <a:effectLst>
                  <a:outerShdw blurRad="25400" dist="30988" dir="3000000" rotWithShape="0">
                    <a:srgbClr val="FFFFFF">
                      <a:alpha val="60000"/>
                    </a:srgbClr>
                  </a:outerShdw>
                </a:effectLst>
              </a:defRPr>
            </a:pPr>
            <a:r>
              <a:t>no está centrada en Cristo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8955" indent="-528955">
              <a:buSzPct val="45000"/>
              <a:buFont typeface="Zapf Dingbats"/>
              <a:buChar char="✦"/>
              <a:defRPr sz="4900"/>
            </a:lvl1pPr>
          </a:lstStyle>
          <a:p>
            <a:r>
              <a:t>Los pastores deben reconocer sus limitaciones, que no tienen todos los dones, tampoco tienen todas las respuestas.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60730" indent="-460730" defTabSz="566674">
              <a:spcBef>
                <a:spcPts val="0"/>
              </a:spcBef>
              <a:buSzPct val="45000"/>
              <a:buFont typeface="Zapf Dingbats"/>
              <a:buChar char="✦"/>
              <a:defRPr sz="4268"/>
            </a:pPr>
            <a:r>
              <a:t>Dios promueve la democratización de los ministerios mediante la distribución de los dones del Espíritu a todos los miembros de la iglesia.</a:t>
            </a:r>
          </a:p>
          <a:p>
            <a:pPr marL="460730" indent="-460730" defTabSz="566674">
              <a:spcBef>
                <a:spcPts val="0"/>
              </a:spcBef>
              <a:buSzPct val="45000"/>
              <a:buFont typeface="Zapf Dingbats"/>
              <a:buChar char="✦"/>
              <a:defRPr sz="4268"/>
            </a:pPr>
            <a:endParaRPr/>
          </a:p>
          <a:p>
            <a:pPr marL="460730" indent="-460730" defTabSz="566674">
              <a:spcBef>
                <a:spcPts val="0"/>
              </a:spcBef>
              <a:buSzPct val="45000"/>
              <a:buFont typeface="Zapf Dingbats"/>
              <a:buChar char="✦"/>
              <a:defRPr sz="4268"/>
            </a:pPr>
            <a:r>
              <a:t>Todos los creyentes tienen algún tipo de ministerio.</a:t>
            </a:r>
          </a:p>
          <a:p>
            <a:pPr marL="460730" indent="-460730" defTabSz="566674">
              <a:spcBef>
                <a:spcPts val="0"/>
              </a:spcBef>
              <a:buSzPct val="45000"/>
              <a:buFont typeface="Zapf Dingbats"/>
              <a:buChar char="✦"/>
              <a:defRPr sz="4268"/>
            </a:pPr>
            <a:endParaRPr/>
          </a:p>
          <a:p>
            <a:pPr marL="460730" indent="-460730" defTabSz="566674">
              <a:spcBef>
                <a:spcPts val="0"/>
              </a:spcBef>
              <a:buSzPct val="45000"/>
              <a:buFont typeface="Zapf Dingbats"/>
              <a:buChar char="✦"/>
              <a:defRPr sz="4268"/>
            </a:pPr>
            <a:r>
              <a:t>Una de las principales funciones de los pastores es entrenar a otros creyentes para que puedan desempeñar bien su propio ministerio en la iglesia y en el mundo (Ef 4).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4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48101" y="2717800"/>
            <a:ext cx="4234299" cy="5544130"/>
          </a:xfrm>
          <a:prstGeom prst="rect">
            <a:avLst/>
          </a:prstGeom>
        </p:spPr>
      </p:pic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 el Antiguo Testamento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84732" indent="-384732" defTabSz="520522">
              <a:spcBef>
                <a:spcPts val="3500"/>
              </a:spcBef>
              <a:buClr>
                <a:srgbClr val="515151"/>
              </a:buClr>
              <a:buSzPct val="45000"/>
              <a:buFont typeface="Zapf Dingbats"/>
              <a:buChar char="✦"/>
              <a:defRPr sz="3509"/>
            </a:pPr>
            <a:r>
              <a:rPr dirty="0"/>
              <a:t>Sacerdotes actuaban como mediadores entre Dios y el pueblo.</a:t>
            </a:r>
          </a:p>
          <a:p>
            <a:pPr marL="384732" indent="-384732" defTabSz="520522">
              <a:spcBef>
                <a:spcPts val="3500"/>
              </a:spcBef>
              <a:buClr>
                <a:srgbClr val="515151"/>
              </a:buClr>
              <a:buSzPct val="45000"/>
              <a:buFont typeface="Zapf Dingbats"/>
              <a:buChar char="✦"/>
              <a:defRPr sz="3509"/>
            </a:pPr>
            <a:r>
              <a:rPr dirty="0"/>
              <a:t>Una vez al año, el sumo sacerdote entraba en la parte más sagrada del templo y ofrecía un sacrificio por los pecados de todo el pueblo.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1849" indent="-471849" defTabSz="543305">
              <a:lnSpc>
                <a:spcPct val="90000"/>
              </a:lnSpc>
              <a:spcBef>
                <a:spcPts val="0"/>
              </a:spcBef>
              <a:buSzPct val="45000"/>
              <a:buFont typeface="Zapf Dingbats"/>
              <a:buChar char="✦"/>
              <a:defRPr sz="4300"/>
            </a:pPr>
            <a:r>
              <a:t>El propósito de Dios es tener un reino donde todo el mundo es un cura.</a:t>
            </a:r>
          </a:p>
          <a:p>
            <a:pPr marL="471849" indent="-471849" defTabSz="543305">
              <a:lnSpc>
                <a:spcPct val="90000"/>
              </a:lnSpc>
              <a:spcBef>
                <a:spcPts val="0"/>
              </a:spcBef>
              <a:buSzPct val="45000"/>
              <a:buFont typeface="Zapf Dingbats"/>
              <a:buChar char="✦"/>
              <a:defRPr sz="4300"/>
            </a:pPr>
            <a:endParaRPr/>
          </a:p>
          <a:p>
            <a:pPr marL="471849" indent="-471849" defTabSz="543305">
              <a:lnSpc>
                <a:spcPct val="90000"/>
              </a:lnSpc>
              <a:spcBef>
                <a:spcPts val="0"/>
              </a:spcBef>
              <a:buSzPct val="45000"/>
              <a:buFont typeface="Zapf Dingbats"/>
              <a:buChar char="✦"/>
              <a:defRPr sz="4300"/>
            </a:pPr>
            <a:r>
              <a:t>Pedro le dijo a la iglesia, "Usted es un sacerdocio real" (1 Pedro 2: 9)</a:t>
            </a:r>
          </a:p>
          <a:p>
            <a:pPr marL="471849" indent="-471849" defTabSz="543305">
              <a:lnSpc>
                <a:spcPct val="90000"/>
              </a:lnSpc>
              <a:spcBef>
                <a:spcPts val="0"/>
              </a:spcBef>
              <a:buSzPct val="45000"/>
              <a:buFont typeface="Zapf Dingbats"/>
              <a:buChar char="✦"/>
              <a:defRPr sz="4300"/>
            </a:pPr>
            <a:endParaRPr/>
          </a:p>
          <a:p>
            <a:pPr marL="471849" indent="-471849" defTabSz="543305">
              <a:lnSpc>
                <a:spcPct val="90000"/>
              </a:lnSpc>
              <a:spcBef>
                <a:spcPts val="0"/>
              </a:spcBef>
              <a:buSzPct val="45000"/>
              <a:buFont typeface="Zapf Dingbats"/>
              <a:buChar char="✦"/>
              <a:defRPr sz="4300"/>
            </a:pPr>
            <a:r>
              <a:t>El propósito de Jesús no era hacer los creyentes, sino para hacer pescadores de hombres!</a:t>
            </a:r>
          </a:p>
          <a:p>
            <a:pPr marL="471849" indent="-471849" defTabSz="543305">
              <a:lnSpc>
                <a:spcPct val="90000"/>
              </a:lnSpc>
              <a:spcBef>
                <a:spcPts val="0"/>
              </a:spcBef>
              <a:buSzPct val="45000"/>
              <a:buFont typeface="Zapf Dingbats"/>
              <a:buChar char="✦"/>
              <a:defRPr sz="4300"/>
            </a:pPr>
            <a:endParaRPr/>
          </a:p>
          <a:p>
            <a:pPr marL="471849" indent="-471849" defTabSz="543305">
              <a:lnSpc>
                <a:spcPct val="90000"/>
              </a:lnSpc>
              <a:spcBef>
                <a:spcPts val="0"/>
              </a:spcBef>
              <a:buSzPct val="45000"/>
              <a:buFont typeface="Zapf Dingbats"/>
              <a:buChar char="✦"/>
              <a:defRPr sz="4300"/>
            </a:pPr>
            <a:r>
              <a:t>Todos los creyentes recibieron el mandato de Jesús a predicar y hacer discípulos.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45616" indent="-445616" defTabSz="560831">
              <a:spcBef>
                <a:spcPts val="3800"/>
              </a:spcBef>
              <a:buSzPct val="45000"/>
              <a:buFont typeface="Zapf Dingbats"/>
              <a:buChar char="✦"/>
              <a:defRPr sz="4128"/>
            </a:pPr>
            <a:r>
              <a:t>La iglesia está presente en el mundo a través de cada miembro. Los laicos pueden predicar de manera más eficaz en su trabajo, escuela, familia y bairro que el pastor que no pertenece a ese contexto.</a:t>
            </a:r>
          </a:p>
          <a:p>
            <a:pPr marL="445616" indent="-445616" defTabSz="560831">
              <a:spcBef>
                <a:spcPts val="3800"/>
              </a:spcBef>
              <a:buSzPct val="45000"/>
              <a:buFont typeface="Zapf Dingbats"/>
              <a:buChar char="✦"/>
              <a:defRPr sz="4128"/>
            </a:pPr>
            <a:r>
              <a:t>Cada miembro tiene que ser capaz de hacer discípulos que se convertirán hacedores de discípulos.</a:t>
            </a:r>
          </a:p>
          <a:p>
            <a:pPr marL="445616" indent="-445616" defTabSz="560831">
              <a:spcBef>
                <a:spcPts val="3800"/>
              </a:spcBef>
              <a:buSzPct val="45000"/>
              <a:buFont typeface="Zapf Dingbats"/>
              <a:buChar char="✦"/>
              <a:defRPr sz="4128"/>
            </a:pPr>
            <a:r>
              <a:t>¿Cuáles serían los resultados si formamos a los líderes laicos como formamos a nuestros pastores?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13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r="2006"/>
          <a:stretch>
            <a:fillRect/>
          </a:stretch>
        </p:blipFill>
        <p:spPr>
          <a:xfrm>
            <a:off x="7005784" y="1988458"/>
            <a:ext cx="5299692" cy="3780685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148095" y="15985"/>
            <a:ext cx="11430001" cy="1905001"/>
          </a:xfrm>
          <a:prstGeom prst="rect">
            <a:avLst/>
          </a:prstGeom>
        </p:spPr>
        <p:txBody>
          <a:bodyPr/>
          <a:lstStyle>
            <a:lvl1pPr defTabSz="484886">
              <a:defRPr sz="5400">
                <a:effectLst>
                  <a:outerShdw blurRad="25400" dist="42164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r>
              <a:t>Mucho antes de ser pastor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sz="half" idx="1"/>
          </p:nvPr>
        </p:nvSpPr>
        <p:spPr>
          <a:xfrm>
            <a:off x="787400" y="1975758"/>
            <a:ext cx="5571791" cy="75350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4000"/>
              </a:spcBef>
              <a:buSzTx/>
              <a:buNone/>
              <a:defRPr sz="4000"/>
            </a:pPr>
            <a:r>
              <a:t>Yo era líder de un pequeño grupo de evangelismo que se reunia todos los días en el patio de colegio entre las clases para predicar el evangelio a todos los estudiantes en esa escuela.</a:t>
            </a:r>
          </a:p>
          <a:p>
            <a:pPr marL="0" indent="0">
              <a:lnSpc>
                <a:spcPct val="90000"/>
              </a:lnSpc>
              <a:spcBef>
                <a:spcPts val="4000"/>
              </a:spcBef>
              <a:buSzTx/>
              <a:buNone/>
              <a:defRPr sz="4000"/>
            </a:pPr>
            <a:r>
              <a:t>Y planté una iglesia aún como predicador laico.</a:t>
            </a:r>
          </a:p>
        </p:txBody>
      </p:sp>
      <p:pic>
        <p:nvPicPr>
          <p:cNvPr id="193" name="image1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5796" y="5849261"/>
            <a:ext cx="5299848" cy="348096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7922">
              <a:defRPr sz="6177">
                <a:effectLst>
                  <a:outerShdw blurRad="33147" dist="42428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r>
              <a:t>Mi experiencia como predicador laico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xfrm>
            <a:off x="787400" y="2793999"/>
            <a:ext cx="11430000" cy="6301707"/>
          </a:xfrm>
          <a:prstGeom prst="rect">
            <a:avLst/>
          </a:prstGeom>
        </p:spPr>
        <p:txBody>
          <a:bodyPr/>
          <a:lstStyle/>
          <a:p>
            <a:pPr marL="496569" indent="-496569">
              <a:defRPr sz="4600"/>
            </a:pPr>
            <a:r>
              <a:rPr dirty="0"/>
              <a:t>La Iglesia Metodista Libre me dio la oportunidad de ser un predicador laico</a:t>
            </a:r>
          </a:p>
          <a:p>
            <a:pPr marL="496569" indent="-496569">
              <a:defRPr sz="4600"/>
            </a:pPr>
            <a:r>
              <a:rPr dirty="0"/>
              <a:t>Pero por desgracia, un pastor y algunos líderes se </a:t>
            </a:r>
            <a:r>
              <a:rPr dirty="0" smtClean="0"/>
              <a:t>pus</a:t>
            </a:r>
            <a:r>
              <a:rPr lang="en-US" dirty="0" smtClean="0"/>
              <a:t>ieron</a:t>
            </a:r>
            <a:r>
              <a:rPr dirty="0" smtClean="0"/>
              <a:t> celoso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de mí y reaccionaron contra mí.</a:t>
            </a:r>
          </a:p>
          <a:p>
            <a:pPr marL="496569" indent="-496569">
              <a:defRPr sz="4600"/>
            </a:pPr>
            <a:r>
              <a:rPr dirty="0"/>
              <a:t>Sólo a través de la ayuda de Dios yo </a:t>
            </a:r>
            <a:r>
              <a:rPr dirty="0" smtClean="0"/>
              <a:t>fu</a:t>
            </a:r>
            <a:r>
              <a:rPr lang="en-US" dirty="0" smtClean="0"/>
              <a:t>i</a:t>
            </a:r>
            <a:r>
              <a:rPr dirty="0" smtClean="0"/>
              <a:t> </a:t>
            </a:r>
            <a:r>
              <a:rPr dirty="0"/>
              <a:t>capaz de superar tanta tormenta.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96569" indent="-496569">
              <a:buSzPct val="45000"/>
              <a:buFont typeface="Zapf Dingbats"/>
              <a:buChar char="✦"/>
              <a:defRPr sz="4600"/>
            </a:pPr>
            <a:r>
              <a:t>Por desgracia, muchos pastores fracasan en la misión de formar nuevos líderes.</a:t>
            </a:r>
          </a:p>
          <a:p>
            <a:pPr marL="496569" indent="-496569">
              <a:buSzPct val="45000"/>
              <a:buFont typeface="Zapf Dingbats"/>
              <a:buChar char="✦"/>
              <a:defRPr sz="4600"/>
            </a:pPr>
            <a:r>
              <a:t>Algunos de ellos demuestran inseguridad delante de líderes laicos carismáticos. </a:t>
            </a:r>
          </a:p>
          <a:p>
            <a:pPr marL="496569" indent="-496569">
              <a:buSzPct val="45000"/>
              <a:buFont typeface="Zapf Dingbats"/>
              <a:buChar char="✦"/>
              <a:defRPr sz="4600"/>
            </a:pPr>
            <a:r>
              <a:t>Tales sentimientos pueden conducir al pastor para restringir las oportunidades, creando dificultades adicionales para el progreso y desarrollo de los dones y talentos de sus discípulos.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body" sz="half" idx="1"/>
          </p:nvPr>
        </p:nvSpPr>
        <p:spPr>
          <a:xfrm>
            <a:off x="764189" y="2990815"/>
            <a:ext cx="5712812" cy="5867344"/>
          </a:xfrm>
          <a:prstGeom prst="rect">
            <a:avLst/>
          </a:prstGeom>
        </p:spPr>
        <p:txBody>
          <a:bodyPr/>
          <a:lstStyle/>
          <a:p>
            <a:pPr marL="486637" indent="-486637" defTabSz="537462">
              <a:spcBef>
                <a:spcPts val="3600"/>
              </a:spcBef>
              <a:buSzPct val="45000"/>
              <a:buFont typeface="Zapf Dingbats"/>
              <a:buChar char="✦"/>
              <a:defRPr sz="4500"/>
            </a:pPr>
            <a:r>
              <a:rPr dirty="0"/>
              <a:t>No es fácil decir:</a:t>
            </a:r>
          </a:p>
          <a:p>
            <a:pPr marL="486637" indent="-486637" defTabSz="537462">
              <a:spcBef>
                <a:spcPts val="3600"/>
              </a:spcBef>
              <a:buSzPct val="45000"/>
              <a:buFont typeface="Zapf Dingbats"/>
              <a:buChar char="✦"/>
              <a:defRPr sz="4500"/>
            </a:pPr>
            <a:r>
              <a:rPr dirty="0"/>
              <a:t>"A él conviene crecer, mas á mí menguar"     (Juan 3:30</a:t>
            </a:r>
            <a:r>
              <a:rPr dirty="0" smtClean="0"/>
              <a:t>)</a:t>
            </a:r>
            <a:endParaRPr dirty="0"/>
          </a:p>
        </p:txBody>
      </p:sp>
      <p:pic>
        <p:nvPicPr>
          <p:cNvPr id="201" name="image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8701" y="2965416"/>
            <a:ext cx="5778206" cy="5778206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>
            <a:spLocks noGrp="1"/>
          </p:cNvSpPr>
          <p:nvPr>
            <p:ph type="title" idx="4294967295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El ejemplo de </a:t>
            </a:r>
            <a:r>
              <a:rPr dirty="0" smtClean="0"/>
              <a:t>J</a:t>
            </a:r>
            <a:r>
              <a:rPr lang="en-US" dirty="0" smtClean="0"/>
              <a:t>uan</a:t>
            </a:r>
            <a:r>
              <a:rPr lang="en-US" dirty="0"/>
              <a:t> </a:t>
            </a:r>
            <a:r>
              <a:rPr lang="en-US" dirty="0" smtClean="0"/>
              <a:t>el</a:t>
            </a:r>
            <a:r>
              <a:rPr dirty="0" smtClean="0"/>
              <a:t> </a:t>
            </a:r>
            <a:r>
              <a:rPr dirty="0"/>
              <a:t>Bautista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9750" indent="-539750">
              <a:buSzPct val="45000"/>
              <a:buFont typeface="Zapf Dingbats"/>
              <a:buChar char="✦"/>
              <a:defRPr sz="5000"/>
            </a:pPr>
            <a:r>
              <a:t>Los pastores están llamados a promover el crecimiento de los demás! Esto es sumamente necesaria para el progreso y el futuro de la Iglesia.</a:t>
            </a:r>
          </a:p>
          <a:p>
            <a:pPr marL="539750" indent="-539750">
              <a:buSzPct val="45000"/>
              <a:buFont typeface="Zapf Dingbats"/>
              <a:buChar char="✦"/>
              <a:defRPr sz="5000"/>
            </a:pPr>
            <a:r>
              <a:t>No hay que sentirse amenazados frente a los líderes que parecen ser más talentosos e inteligentes que nosotros.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body" sz="half" idx="1"/>
          </p:nvPr>
        </p:nvSpPr>
        <p:spPr>
          <a:xfrm>
            <a:off x="1014924" y="2514520"/>
            <a:ext cx="6451375" cy="64513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SzPct val="45000"/>
              <a:buFont typeface="Zapf Dingbats"/>
              <a:buChar char="✦"/>
            </a:pPr>
            <a:r>
              <a:rPr dirty="0"/>
              <a:t>¿Qué daño habría sido para toda la Iglesia si Bernabé hubiese sido envidioso de </a:t>
            </a:r>
            <a:r>
              <a:rPr dirty="0" smtClean="0"/>
              <a:t>Pablo</a:t>
            </a:r>
            <a:r>
              <a:rPr lang="en-US" dirty="0" smtClean="0"/>
              <a:t>?</a:t>
            </a:r>
            <a:endParaRPr dirty="0"/>
          </a:p>
          <a:p>
            <a:pPr>
              <a:buSzPct val="45000"/>
              <a:buFont typeface="Zapf Dingbats"/>
              <a:buChar char="✦"/>
            </a:pPr>
            <a:r>
              <a:rPr dirty="0"/>
              <a:t>Pero, gracias a Dios, que él invirtió su tiempo en el entrenamiento de </a:t>
            </a:r>
            <a:r>
              <a:rPr dirty="0" smtClean="0"/>
              <a:t>aque</a:t>
            </a:r>
            <a:r>
              <a:rPr lang="en-US" dirty="0" smtClean="0"/>
              <a:t>l</a:t>
            </a:r>
            <a:r>
              <a:rPr dirty="0" smtClean="0"/>
              <a:t> </a:t>
            </a:r>
            <a:r>
              <a:rPr dirty="0"/>
              <a:t>nuevo </a:t>
            </a:r>
            <a:r>
              <a:rPr dirty="0" smtClean="0"/>
              <a:t>conver</a:t>
            </a:r>
            <a:r>
              <a:rPr lang="en-US" dirty="0" smtClean="0"/>
              <a:t>tido,</a:t>
            </a:r>
            <a:r>
              <a:rPr dirty="0" smtClean="0"/>
              <a:t> </a:t>
            </a:r>
            <a:r>
              <a:rPr lang="en-US" dirty="0" smtClean="0"/>
              <a:t>¡</a:t>
            </a:r>
            <a:r>
              <a:rPr dirty="0" smtClean="0"/>
              <a:t>que </a:t>
            </a:r>
            <a:r>
              <a:rPr dirty="0"/>
              <a:t>llegó a ser </a:t>
            </a:r>
            <a:r>
              <a:rPr lang="en-US" dirty="0" smtClean="0"/>
              <a:t>el</a:t>
            </a:r>
            <a:r>
              <a:rPr dirty="0" smtClean="0"/>
              <a:t> </a:t>
            </a:r>
            <a:r>
              <a:rPr dirty="0"/>
              <a:t>más grande de todos los Apóstoles!</a:t>
            </a:r>
          </a:p>
        </p:txBody>
      </p:sp>
      <p:pic>
        <p:nvPicPr>
          <p:cNvPr id="207" name="image16.png"/>
          <p:cNvPicPr>
            <a:picLocks noChangeAspect="1"/>
          </p:cNvPicPr>
          <p:nvPr/>
        </p:nvPicPr>
        <p:blipFill>
          <a:blip r:embed="rId2">
            <a:extLst/>
          </a:blip>
          <a:srcRect l="13801" t="24417" r="11902" b="16599"/>
          <a:stretch>
            <a:fillRect/>
          </a:stretch>
        </p:blipFill>
        <p:spPr>
          <a:xfrm>
            <a:off x="7803078" y="2421526"/>
            <a:ext cx="4390411" cy="6199707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>
            <a:spLocks noGrp="1"/>
          </p:cNvSpPr>
          <p:nvPr>
            <p:ph type="title" idx="4294967295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</p:spPr>
        <p:txBody>
          <a:bodyPr/>
          <a:lstStyle/>
          <a:p>
            <a:r>
              <a:t>Bernabé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17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150752" y="2888874"/>
            <a:ext cx="4367496" cy="5721728"/>
          </a:xfrm>
          <a:prstGeom prst="rect">
            <a:avLst/>
          </a:prstGeom>
        </p:spPr>
      </p:pic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Bernabé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85775" indent="-485775">
              <a:spcBef>
                <a:spcPts val="4000"/>
              </a:spcBef>
              <a:buClr>
                <a:srgbClr val="515151"/>
              </a:buClr>
              <a:buSzPct val="45000"/>
              <a:buFont typeface="Zapf Dingbats"/>
              <a:buChar char="✦"/>
              <a:defRPr sz="4500"/>
            </a:pPr>
            <a:r>
              <a:rPr dirty="0"/>
              <a:t>Y, después de completar su misión con Pablo, </a:t>
            </a:r>
            <a:r>
              <a:rPr lang="en-US" dirty="0" smtClean="0"/>
              <a:t>¡</a:t>
            </a:r>
            <a:r>
              <a:rPr dirty="0" smtClean="0"/>
              <a:t>Bernabé </a:t>
            </a:r>
            <a:r>
              <a:rPr dirty="0"/>
              <a:t>comienza a hacer lo mismo con Juan Marcos!</a:t>
            </a:r>
          </a:p>
          <a:p>
            <a:pPr marL="485775" indent="-485775">
              <a:spcBef>
                <a:spcPts val="4000"/>
              </a:spcBef>
              <a:buClr>
                <a:srgbClr val="515151"/>
              </a:buClr>
              <a:buSzPct val="45000"/>
              <a:buFont typeface="Zapf Dingbats"/>
              <a:buChar char="✦"/>
              <a:defRPr sz="4500"/>
            </a:pPr>
            <a:r>
              <a:rPr lang="en-US" dirty="0" smtClean="0"/>
              <a:t>¡</a:t>
            </a:r>
            <a:r>
              <a:rPr dirty="0" err="1" smtClean="0"/>
              <a:t>Qu</a:t>
            </a:r>
            <a:r>
              <a:rPr lang="en-US" dirty="0" err="1" smtClean="0"/>
              <a:t>é</a:t>
            </a:r>
            <a:r>
              <a:rPr dirty="0" smtClean="0"/>
              <a:t> </a:t>
            </a:r>
            <a:r>
              <a:rPr dirty="0"/>
              <a:t>pastor!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6569" indent="-496569">
              <a:lnSpc>
                <a:spcPct val="90000"/>
              </a:lnSpc>
              <a:buSzPct val="45000"/>
              <a:buFont typeface="Zapf Dingbats"/>
              <a:buChar char="✦"/>
              <a:defRPr sz="4600"/>
            </a:pPr>
            <a:r>
              <a:rPr lang="en-US" dirty="0"/>
              <a:t>¡</a:t>
            </a:r>
            <a:r>
              <a:rPr dirty="0" smtClean="0"/>
              <a:t>Los </a:t>
            </a:r>
            <a:r>
              <a:rPr dirty="0" err="1"/>
              <a:t>buenos</a:t>
            </a:r>
            <a:r>
              <a:rPr dirty="0"/>
              <a:t> padres </a:t>
            </a:r>
            <a:r>
              <a:rPr dirty="0" err="1"/>
              <a:t>quieren</a:t>
            </a:r>
            <a:r>
              <a:rPr dirty="0"/>
              <a:t> que </a:t>
            </a:r>
            <a:r>
              <a:rPr dirty="0" err="1"/>
              <a:t>sus</a:t>
            </a:r>
            <a:r>
              <a:rPr dirty="0"/>
              <a:t> </a:t>
            </a:r>
            <a:r>
              <a:rPr dirty="0" err="1"/>
              <a:t>hijos</a:t>
            </a:r>
            <a:r>
              <a:rPr dirty="0"/>
              <a:t> </a:t>
            </a:r>
            <a:r>
              <a:rPr dirty="0" err="1"/>
              <a:t>crezcan</a:t>
            </a:r>
            <a:r>
              <a:rPr dirty="0"/>
              <a:t> y </a:t>
            </a:r>
            <a:r>
              <a:rPr dirty="0" err="1"/>
              <a:t>sean</a:t>
            </a:r>
            <a:r>
              <a:rPr dirty="0"/>
              <a:t> </a:t>
            </a:r>
            <a:r>
              <a:rPr dirty="0" err="1"/>
              <a:t>mejores</a:t>
            </a:r>
            <a:r>
              <a:rPr dirty="0"/>
              <a:t> que </a:t>
            </a:r>
            <a:r>
              <a:rPr dirty="0" err="1"/>
              <a:t>ellos</a:t>
            </a:r>
            <a:r>
              <a:rPr dirty="0"/>
              <a:t> </a:t>
            </a:r>
            <a:r>
              <a:rPr dirty="0" err="1"/>
              <a:t>propios</a:t>
            </a:r>
            <a:r>
              <a:rPr dirty="0"/>
              <a:t>!</a:t>
            </a:r>
          </a:p>
          <a:p>
            <a:pPr marL="496569" indent="-496569">
              <a:lnSpc>
                <a:spcPct val="90000"/>
              </a:lnSpc>
              <a:buSzPct val="45000"/>
              <a:buFont typeface="Zapf Dingbats"/>
              <a:buChar char="✦"/>
              <a:defRPr sz="4600"/>
            </a:pPr>
            <a:r>
              <a:rPr dirty="0"/>
              <a:t>Queremos que la Iglesia siga siendo fuerte después de nuestra partida.</a:t>
            </a:r>
          </a:p>
          <a:p>
            <a:pPr marL="496569" indent="-496569">
              <a:lnSpc>
                <a:spcPct val="90000"/>
              </a:lnSpc>
              <a:buSzPct val="45000"/>
              <a:buFont typeface="Zapf Dingbats"/>
              <a:buChar char="✦"/>
              <a:defRPr sz="4600"/>
            </a:pPr>
            <a:r>
              <a:rPr dirty="0"/>
              <a:t>Por el bien del futuro de la iglesia tenemos que dedicarnos a la formación de los pastores y líderes laicos sin miedo de perder nuestro lugar.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rofeta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54" r="46719"/>
          <a:stretch>
            <a:fillRect/>
          </a:stretch>
        </p:blipFill>
        <p:spPr>
          <a:xfrm>
            <a:off x="7282830" y="2717800"/>
            <a:ext cx="4364842" cy="5715054"/>
          </a:xfrm>
          <a:prstGeom prst="rect">
            <a:avLst/>
          </a:prstGeom>
        </p:spPr>
      </p:pic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 el Antiguo Testamento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89007" indent="-389007" defTabSz="526305">
              <a:spcBef>
                <a:spcPts val="3500"/>
              </a:spcBef>
              <a:buClr>
                <a:srgbClr val="515151"/>
              </a:buClr>
              <a:buSzPct val="45000"/>
              <a:buFont typeface="Zapf Dingbats"/>
              <a:buChar char="✦"/>
              <a:defRPr sz="3549"/>
            </a:pPr>
            <a:r>
              <a:rPr dirty="0"/>
              <a:t>Los profetas no pertenecían a la orden sacerdotal.</a:t>
            </a:r>
          </a:p>
          <a:p>
            <a:pPr marL="389007" indent="-389007" defTabSz="526305">
              <a:spcBef>
                <a:spcPts val="3500"/>
              </a:spcBef>
              <a:buClr>
                <a:srgbClr val="515151"/>
              </a:buClr>
              <a:buSzPct val="45000"/>
              <a:buFont typeface="Zapf Dingbats"/>
              <a:buChar char="✦"/>
              <a:defRPr sz="3549"/>
            </a:pPr>
            <a:r>
              <a:rPr dirty="0"/>
              <a:t>El deseo de Moisés de que "todo el pueblo del Señor fuera profeta" (Nm 11:29)</a:t>
            </a:r>
          </a:p>
          <a:p>
            <a:pPr marL="389007" indent="-389007" defTabSz="526305">
              <a:spcBef>
                <a:spcPts val="3500"/>
              </a:spcBef>
              <a:buClr>
                <a:srgbClr val="515151"/>
              </a:buClr>
              <a:buSzPct val="45000"/>
              <a:buFont typeface="Zapf Dingbats"/>
              <a:buChar char="✦"/>
              <a:defRPr sz="3549"/>
            </a:pPr>
            <a:r>
              <a:rPr dirty="0"/>
              <a:t>“derramaré mi Espíritu sobre toda carne, y profetizarán vuestros hijos” (Joel 2:28)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82930" indent="-582930">
              <a:buSzPct val="45000"/>
              <a:buFont typeface="Zapf Dingbats"/>
              <a:buChar char="✦"/>
              <a:defRPr sz="5400"/>
            </a:pPr>
            <a:r>
              <a:rPr lang="en-US" dirty="0" smtClean="0"/>
              <a:t>¡</a:t>
            </a:r>
            <a:r>
              <a:rPr dirty="0" err="1" smtClean="0"/>
              <a:t>Bernabé</a:t>
            </a:r>
            <a:r>
              <a:rPr dirty="0" smtClean="0"/>
              <a:t> </a:t>
            </a:r>
            <a:r>
              <a:rPr dirty="0" err="1"/>
              <a:t>nunca</a:t>
            </a:r>
            <a:r>
              <a:rPr dirty="0"/>
              <a:t> ha </a:t>
            </a:r>
            <a:r>
              <a:rPr dirty="0" err="1"/>
              <a:t>perdido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lugar</a:t>
            </a:r>
            <a:r>
              <a:rPr dirty="0"/>
              <a:t>!</a:t>
            </a:r>
          </a:p>
          <a:p>
            <a:pPr marL="582930" indent="-582930">
              <a:buSzPct val="45000"/>
              <a:buFont typeface="Zapf Dingbats"/>
              <a:buChar char="✦"/>
              <a:defRPr sz="5400"/>
            </a:pPr>
            <a:r>
              <a:rPr dirty="0"/>
              <a:t>Nuestro lugar es hacer discípulos; </a:t>
            </a:r>
            <a:r>
              <a:rPr lang="en-US" dirty="0" smtClean="0"/>
              <a:t>¡</a:t>
            </a:r>
            <a:r>
              <a:rPr dirty="0" smtClean="0"/>
              <a:t>lo </a:t>
            </a:r>
            <a:r>
              <a:rPr dirty="0"/>
              <a:t>mejor que podamos!</a:t>
            </a:r>
          </a:p>
          <a:p>
            <a:pPr marL="582930" indent="-582930">
              <a:buSzPct val="45000"/>
              <a:buFont typeface="Zapf Dingbats"/>
              <a:buChar char="✦"/>
              <a:defRPr sz="5400"/>
            </a:pPr>
            <a:r>
              <a:rPr lang="en-US" dirty="0" smtClean="0"/>
              <a:t>¡</a:t>
            </a:r>
            <a:r>
              <a:rPr dirty="0" err="1" smtClean="0"/>
              <a:t>Vamos</a:t>
            </a:r>
            <a:r>
              <a:rPr dirty="0" smtClean="0"/>
              <a:t> </a:t>
            </a:r>
            <a:r>
              <a:rPr dirty="0"/>
              <a:t>a hacer esto con fe, confianza, amor, entusiasmo y coraje!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Placeholder 12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59991" y="2815226"/>
            <a:ext cx="5557651" cy="6425989"/>
          </a:xfrm>
          <a:prstGeom prst="rect">
            <a:avLst/>
          </a:prstGeom>
          <a:ln w="9525">
            <a:round/>
          </a:ln>
        </p:spPr>
      </p:pic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8300">
                <a:effectLst>
                  <a:outerShdw blurRad="38100" dist="47244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r>
              <a:rPr dirty="0"/>
              <a:t>En el nuevo testamento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sz="half" idx="1"/>
          </p:nvPr>
        </p:nvSpPr>
        <p:spPr>
          <a:xfrm>
            <a:off x="787400" y="2497332"/>
            <a:ext cx="6406715" cy="6782589"/>
          </a:xfrm>
          <a:prstGeom prst="rect">
            <a:avLst/>
          </a:prstGeom>
        </p:spPr>
        <p:txBody>
          <a:bodyPr/>
          <a:lstStyle/>
          <a:p>
            <a:pPr marL="401574" indent="-401574" defTabSz="543305">
              <a:lnSpc>
                <a:spcPct val="90000"/>
              </a:lnSpc>
              <a:spcBef>
                <a:spcPts val="3700"/>
              </a:spcBef>
              <a:buClr>
                <a:srgbClr val="515151"/>
              </a:buClr>
              <a:buSzPct val="45000"/>
              <a:buFont typeface="Zapf Dingbats"/>
              <a:buChar char="✦"/>
              <a:defRPr sz="4200"/>
            </a:pPr>
            <a:r>
              <a:t>El sacrificio perfecto fue realizado. </a:t>
            </a:r>
            <a:r>
              <a:rPr dirty="0"/>
              <a:t>Jesús es nuestro supremo sumo sacerdote (Hb 7: 23-28).</a:t>
            </a:r>
          </a:p>
          <a:p>
            <a:pPr marL="401574" indent="-401574" defTabSz="543305">
              <a:lnSpc>
                <a:spcPct val="90000"/>
              </a:lnSpc>
              <a:spcBef>
                <a:spcPts val="3700"/>
              </a:spcBef>
              <a:buClr>
                <a:srgbClr val="515151"/>
              </a:buClr>
              <a:buSzPct val="45000"/>
              <a:buFont typeface="Zapf Dingbats"/>
              <a:buChar char="✦"/>
              <a:defRPr sz="4200"/>
            </a:pPr>
            <a:r>
              <a:rPr dirty="0"/>
              <a:t>Ahora, sólo Cristo es el mediador entre nosotros y Dios (1Tm 2:5).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5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835242" y="2628900"/>
            <a:ext cx="4495801" cy="5892800"/>
          </a:xfrm>
          <a:prstGeom prst="rect">
            <a:avLst/>
          </a:prstGeom>
          <a:ln w="25400">
            <a:solidFill>
              <a:srgbClr val="DDDDDD"/>
            </a:solidFill>
          </a:ln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8300">
                <a:effectLst>
                  <a:outerShdw blurRad="38100" dist="47244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r>
              <a:t>En el nuevo testamento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half" idx="1"/>
          </p:nvPr>
        </p:nvSpPr>
        <p:spPr>
          <a:xfrm>
            <a:off x="787400" y="2641600"/>
            <a:ext cx="6959600" cy="5867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01574" indent="-401574" defTabSz="543305">
              <a:spcBef>
                <a:spcPts val="3700"/>
              </a:spcBef>
              <a:buClr>
                <a:srgbClr val="515151"/>
              </a:buClr>
              <a:buSzPct val="45000"/>
              <a:buFont typeface="Zapf Dingbats"/>
              <a:buChar char="✦"/>
              <a:defRPr sz="3720"/>
            </a:pPr>
            <a:r>
              <a:rPr dirty="0"/>
              <a:t>Con la cruz, el velo del templo se rasgó en dos.</a:t>
            </a:r>
          </a:p>
          <a:p>
            <a:pPr marL="401574" indent="-401574" defTabSz="543305">
              <a:spcBef>
                <a:spcPts val="3700"/>
              </a:spcBef>
              <a:buClr>
                <a:srgbClr val="515151"/>
              </a:buClr>
              <a:buSzPct val="45000"/>
              <a:buFont typeface="Zapf Dingbats"/>
              <a:buChar char="✦"/>
              <a:defRPr sz="3720"/>
            </a:pPr>
            <a:r>
              <a:rPr lang="en-US" dirty="0" smtClean="0"/>
              <a:t>¡</a:t>
            </a:r>
            <a:r>
              <a:rPr dirty="0" smtClean="0"/>
              <a:t>A </a:t>
            </a:r>
            <a:r>
              <a:rPr dirty="0"/>
              <a:t>través de Jesús, todos los creyentes tienen acceso directo a Dios, como un sacerdote en el Antiguo Testamento!</a:t>
            </a:r>
          </a:p>
          <a:p>
            <a:pPr marL="401574" indent="-401574" defTabSz="543305">
              <a:spcBef>
                <a:spcPts val="3700"/>
              </a:spcBef>
              <a:buClr>
                <a:srgbClr val="515151"/>
              </a:buClr>
              <a:buSzPct val="45000"/>
              <a:buFont typeface="Zapf Dingbats"/>
              <a:buChar char="✦"/>
              <a:defRPr sz="3720"/>
            </a:pPr>
            <a:r>
              <a:rPr dirty="0"/>
              <a:t>Y todos los creyentes han recibido la misión de predicar el evangelio y hacer discípulos.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787400" y="272261"/>
            <a:ext cx="11430000" cy="1905001"/>
          </a:xfrm>
          <a:prstGeom prst="rect">
            <a:avLst/>
          </a:prstGeom>
        </p:spPr>
        <p:txBody>
          <a:bodyPr/>
          <a:lstStyle>
            <a:lvl1pPr defTabSz="321309">
              <a:defRPr sz="5500">
                <a:effectLst>
                  <a:outerShdw blurRad="25400" dist="2794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r>
              <a:t>Pero hay distinciones entre los ministros ordenados y laicos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787400" y="2420900"/>
            <a:ext cx="11430000" cy="6461200"/>
          </a:xfrm>
          <a:prstGeom prst="rect">
            <a:avLst/>
          </a:prstGeom>
        </p:spPr>
        <p:txBody>
          <a:bodyPr/>
          <a:lstStyle/>
          <a:p>
            <a:pPr marL="405890" indent="-405890" defTabSz="549148">
              <a:lnSpc>
                <a:spcPct val="90000"/>
              </a:lnSpc>
              <a:spcBef>
                <a:spcPts val="3700"/>
              </a:spcBef>
              <a:buSzPct val="45000"/>
              <a:buFont typeface="Zapf Dingbats"/>
              <a:buChar char="✦"/>
            </a:pPr>
            <a:r>
              <a:rPr dirty="0"/>
              <a:t>Decir que todos los cristianos son sacerdotes no quiere decir que todos ellos son diáconos, presbíteros, </a:t>
            </a:r>
            <a:r>
              <a:rPr lang="en-US" dirty="0" smtClean="0"/>
              <a:t>u</a:t>
            </a:r>
            <a:r>
              <a:rPr dirty="0" smtClean="0"/>
              <a:t> </a:t>
            </a:r>
            <a:r>
              <a:rPr dirty="0"/>
              <a:t>obispos.</a:t>
            </a:r>
          </a:p>
          <a:p>
            <a:pPr marL="405890" indent="-405890" defTabSz="549148">
              <a:lnSpc>
                <a:spcPct val="90000"/>
              </a:lnSpc>
              <a:spcBef>
                <a:spcPts val="3700"/>
              </a:spcBef>
              <a:buSzPct val="45000"/>
              <a:buFont typeface="Zapf Dingbats"/>
              <a:buChar char="✦"/>
            </a:pPr>
            <a:r>
              <a:rPr dirty="0"/>
              <a:t>“Por tanto mirad por vosotros y por todo el rebaño en que el Espíritu Santo os ha puesto por obispos, para apacentar la iglesia del Señor, la cual ganó por su sangre.” </a:t>
            </a:r>
            <a:r>
              <a:rPr dirty="0" smtClean="0"/>
              <a:t>(</a:t>
            </a:r>
            <a:r>
              <a:rPr lang="en-US" dirty="0" smtClean="0"/>
              <a:t>Hechos</a:t>
            </a:r>
            <a:r>
              <a:rPr dirty="0" smtClean="0"/>
              <a:t> </a:t>
            </a:r>
            <a:r>
              <a:rPr dirty="0"/>
              <a:t>20.28)</a:t>
            </a:r>
          </a:p>
          <a:p>
            <a:pPr marL="405890" indent="-405890" defTabSz="549148">
              <a:lnSpc>
                <a:spcPct val="90000"/>
              </a:lnSpc>
              <a:spcBef>
                <a:spcPts val="3700"/>
              </a:spcBef>
              <a:buSzPct val="45000"/>
              <a:buFont typeface="Zapf Dingbats"/>
              <a:buChar char="✦"/>
            </a:pPr>
            <a:r>
              <a:rPr dirty="0"/>
              <a:t>Obispo (Epískopo) significa "supervisor".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787400" y="272261"/>
            <a:ext cx="11430000" cy="1905001"/>
          </a:xfrm>
          <a:prstGeom prst="rect">
            <a:avLst/>
          </a:prstGeom>
        </p:spPr>
        <p:txBody>
          <a:bodyPr/>
          <a:lstStyle>
            <a:lvl1pPr defTabSz="321309">
              <a:defRPr sz="5500">
                <a:effectLst>
                  <a:outerShdw blurRad="25400" dist="2794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r>
              <a:rPr dirty="0"/>
              <a:t>Distinciones entre los ministros ordenados y laicos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787400" y="2420900"/>
            <a:ext cx="11430000" cy="6461200"/>
          </a:xfrm>
          <a:prstGeom prst="rect">
            <a:avLst/>
          </a:prstGeom>
        </p:spPr>
        <p:txBody>
          <a:bodyPr/>
          <a:lstStyle/>
          <a:p>
            <a:pPr marL="405890" indent="-405890" defTabSz="549148">
              <a:lnSpc>
                <a:spcPct val="90000"/>
              </a:lnSpc>
              <a:spcBef>
                <a:spcPts val="3700"/>
              </a:spcBef>
              <a:buSzPct val="45000"/>
              <a:buFont typeface="Zapf Dingbats"/>
              <a:buChar char="✦"/>
              <a:defRPr sz="4200"/>
            </a:pPr>
            <a:r>
              <a:rPr dirty="0"/>
              <a:t>"Pablo y Bernabé constituyeron presbíteros en cada iglesia" (Hechos 14:23).</a:t>
            </a:r>
          </a:p>
          <a:p>
            <a:pPr marL="405890" indent="-405890" defTabSz="549148">
              <a:lnSpc>
                <a:spcPct val="90000"/>
              </a:lnSpc>
              <a:spcBef>
                <a:spcPts val="3700"/>
              </a:spcBef>
              <a:buSzPct val="45000"/>
              <a:buFont typeface="Zapf Dingbats"/>
              <a:buChar char="✦"/>
              <a:defRPr sz="4200"/>
            </a:pPr>
            <a:r>
              <a:rPr dirty="0"/>
              <a:t>Ellos Recibían salario (1Tm 5:17).</a:t>
            </a:r>
          </a:p>
          <a:p>
            <a:pPr marL="405890" indent="-405890" defTabSz="549148">
              <a:lnSpc>
                <a:spcPct val="90000"/>
              </a:lnSpc>
              <a:spcBef>
                <a:spcPts val="3700"/>
              </a:spcBef>
              <a:buSzPct val="45000"/>
              <a:buFont typeface="Zapf Dingbats"/>
              <a:buChar char="✦"/>
              <a:defRPr sz="4200"/>
            </a:pPr>
            <a:r>
              <a:rPr dirty="0"/>
              <a:t>Pablo describe las calidades especiales que ellos deben tener. (1Tm 3; Tito 1:6).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6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133516" y="3093878"/>
            <a:ext cx="5131533" cy="5115244"/>
          </a:xfrm>
          <a:prstGeom prst="rect">
            <a:avLst/>
          </a:prstGeom>
        </p:spPr>
      </p:pic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8900">
                <a:effectLst>
                  <a:outerShdw blurRad="38100" dist="45212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r>
              <a:t>En la Iglesia primitiva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93714" indent="-393714" defTabSz="532673">
              <a:lnSpc>
                <a:spcPct val="90000"/>
              </a:lnSpc>
              <a:spcBef>
                <a:spcPts val="3500"/>
              </a:spcBef>
              <a:buClr>
                <a:srgbClr val="515151"/>
              </a:buClr>
              <a:buSzPct val="45000"/>
              <a:buFont typeface="Zapf Dingbats"/>
              <a:buChar char="✦"/>
              <a:defRPr sz="3589"/>
            </a:pPr>
            <a:r>
              <a:t>Debido a la persecución, los principales instrumentos de la expansión de la iglesia primitiva eran gente común que hablaba de su fe en las actividades diarias.</a:t>
            </a:r>
          </a:p>
          <a:p>
            <a:pPr marL="393714" indent="-393714" defTabSz="532673">
              <a:lnSpc>
                <a:spcPct val="90000"/>
              </a:lnSpc>
              <a:spcBef>
                <a:spcPts val="3500"/>
              </a:spcBef>
              <a:buClr>
                <a:srgbClr val="515151"/>
              </a:buClr>
              <a:buSzPct val="45000"/>
              <a:buFont typeface="Zapf Dingbats"/>
              <a:buChar char="✦"/>
              <a:defRPr sz="3589"/>
            </a:pPr>
            <a:r>
              <a:t>Las reuniones acontecían en grupos pequeños en casas.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En el catolicismo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sz="half" idx="1"/>
          </p:nvPr>
        </p:nvSpPr>
        <p:spPr>
          <a:xfrm>
            <a:off x="787399" y="2794000"/>
            <a:ext cx="5378267" cy="5715000"/>
          </a:xfrm>
          <a:prstGeom prst="rect">
            <a:avLst/>
          </a:prstGeom>
        </p:spPr>
        <p:txBody>
          <a:bodyPr/>
          <a:lstStyle>
            <a:lvl1pPr marL="453390" indent="-453390">
              <a:buSzPct val="45000"/>
              <a:buFont typeface="Zapf Dingbats"/>
              <a:buChar char="✦"/>
              <a:defRPr sz="4200"/>
            </a:lvl1pPr>
          </a:lstStyle>
          <a:p>
            <a:r>
              <a:t>Con el tiempo, el clericalismo fue ganando cada vez más espacio en la comunidad cristiana.</a:t>
            </a:r>
          </a:p>
        </p:txBody>
      </p:sp>
      <p:pic>
        <p:nvPicPr>
          <p:cNvPr id="150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8547" y="2968942"/>
            <a:ext cx="3684834" cy="5365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Formal">
  <a:themeElements>
    <a:clrScheme name="Formal">
      <a:dk1>
        <a:srgbClr val="515151"/>
      </a:dk1>
      <a:lt1>
        <a:srgbClr val="FFFFFF"/>
      </a:lt1>
      <a:dk2>
        <a:srgbClr val="A7A7A7"/>
      </a:dk2>
      <a:lt2>
        <a:srgbClr val="535353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95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ormal">
  <a:themeElements>
    <a:clrScheme name="Form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95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1531</Words>
  <Application>Microsoft Macintosh PowerPoint</Application>
  <PresentationFormat>Custom</PresentationFormat>
  <Paragraphs>106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Cochin</vt:lpstr>
      <vt:lpstr>Helvetica Neue</vt:lpstr>
      <vt:lpstr>Zapf Dingbats</vt:lpstr>
      <vt:lpstr>Formal</vt:lpstr>
      <vt:lpstr>El sacerdocio de todos los creyentes</vt:lpstr>
      <vt:lpstr>En el Antiguo Testamento</vt:lpstr>
      <vt:lpstr>En el Antiguo Testamento</vt:lpstr>
      <vt:lpstr>En el nuevo testamento</vt:lpstr>
      <vt:lpstr>En el nuevo testamento</vt:lpstr>
      <vt:lpstr>Pero hay distinciones entre los ministros ordenados y laicos</vt:lpstr>
      <vt:lpstr>Distinciones entre los ministros ordenados y laicos</vt:lpstr>
      <vt:lpstr>En la Iglesia primitiva</vt:lpstr>
      <vt:lpstr>En el catolicismo</vt:lpstr>
      <vt:lpstr>En la Reforma</vt:lpstr>
      <vt:lpstr>En el metodismo</vt:lpstr>
      <vt:lpstr>El primero predicador laico</vt:lpstr>
      <vt:lpstr>PowerPoint Presentation</vt:lpstr>
      <vt:lpstr>Wesley trabajó diligentemente para educar a sus asistentes.</vt:lpstr>
      <vt:lpstr>Wesley escribiendo a John Trembath, un predicador laico:</vt:lpstr>
      <vt:lpstr>Wesley hablando de John Trembath</vt:lpstr>
      <vt:lpstr>Clases o grupos pequeños</vt:lpstr>
      <vt:lpstr>Una iglesia pastor-céntrica  no está centrada en Cristo</vt:lpstr>
      <vt:lpstr>PowerPoint Presentation</vt:lpstr>
      <vt:lpstr>PowerPoint Presentation</vt:lpstr>
      <vt:lpstr>PowerPoint Presentation</vt:lpstr>
      <vt:lpstr>Mucho antes de ser pastor</vt:lpstr>
      <vt:lpstr>Mi experiencia como predicador laico</vt:lpstr>
      <vt:lpstr>PowerPoint Presentation</vt:lpstr>
      <vt:lpstr>El ejemplo de Juan el Bautista</vt:lpstr>
      <vt:lpstr>PowerPoint Presentation</vt:lpstr>
      <vt:lpstr>Bernabé</vt:lpstr>
      <vt:lpstr>Bernabé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sacerdocio de todos los creyentes</dc:title>
  <cp:lastModifiedBy>Microsoft Office User</cp:lastModifiedBy>
  <cp:revision>10</cp:revision>
  <dcterms:modified xsi:type="dcterms:W3CDTF">2016-10-03T15:12:20Z</dcterms:modified>
</cp:coreProperties>
</file>